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848" r:id="rId2"/>
    <p:sldId id="751" r:id="rId3"/>
    <p:sldId id="762" r:id="rId4"/>
    <p:sldId id="767" r:id="rId5"/>
    <p:sldId id="877" r:id="rId6"/>
    <p:sldId id="768" r:id="rId7"/>
    <p:sldId id="849" r:id="rId8"/>
    <p:sldId id="864" r:id="rId9"/>
    <p:sldId id="865" r:id="rId10"/>
    <p:sldId id="866" r:id="rId11"/>
    <p:sldId id="867" r:id="rId12"/>
    <p:sldId id="868" r:id="rId13"/>
    <p:sldId id="869" r:id="rId14"/>
    <p:sldId id="870" r:id="rId15"/>
    <p:sldId id="871" r:id="rId16"/>
    <p:sldId id="872" r:id="rId17"/>
    <p:sldId id="874" r:id="rId18"/>
    <p:sldId id="875" r:id="rId19"/>
    <p:sldId id="843" r:id="rId20"/>
    <p:sldId id="795" r:id="rId21"/>
  </p:sldIdLst>
  <p:sldSz cx="12192000" cy="6858000"/>
  <p:notesSz cx="7011988" cy="9297988"/>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749"/>
    <a:srgbClr val="465A78"/>
    <a:srgbClr val="005A9E"/>
    <a:srgbClr val="3C643C"/>
    <a:srgbClr val="F2F2F2"/>
    <a:srgbClr val="1F4E79"/>
    <a:srgbClr val="806000"/>
    <a:srgbClr val="808080"/>
    <a:srgbClr val="002748"/>
    <a:srgbClr val="002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1127" autoAdjust="0"/>
  </p:normalViewPr>
  <p:slideViewPr>
    <p:cSldViewPr snapToGrid="0">
      <p:cViewPr varScale="1">
        <p:scale>
          <a:sx n="101" d="100"/>
          <a:sy n="101" d="100"/>
        </p:scale>
        <p:origin x="870" y="102"/>
      </p:cViewPr>
      <p:guideLst>
        <p:guide orient="horz" pos="2160"/>
        <p:guide pos="3840"/>
      </p:guideLst>
    </p:cSldViewPr>
  </p:slideViewPr>
  <p:outlineViewPr>
    <p:cViewPr>
      <p:scale>
        <a:sx n="33" d="100"/>
        <a:sy n="33" d="100"/>
      </p:scale>
      <p:origin x="0" y="-50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370" name="Rectangle 2"/>
          <p:cNvSpPr>
            <a:spLocks noGrp="1" noChangeArrowheads="1"/>
          </p:cNvSpPr>
          <p:nvPr>
            <p:ph type="hdr" sz="quarter"/>
          </p:nvPr>
        </p:nvSpPr>
        <p:spPr bwMode="auto">
          <a:xfrm>
            <a:off x="2" y="4"/>
            <a:ext cx="3038833" cy="464284"/>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defRPr sz="1200"/>
            </a:lvl1pPr>
          </a:lstStyle>
          <a:p>
            <a:pPr>
              <a:defRPr/>
            </a:pPr>
            <a:endParaRPr lang="en-US" dirty="0"/>
          </a:p>
        </p:txBody>
      </p:sp>
      <p:sp>
        <p:nvSpPr>
          <p:cNvPr id="314371" name="Rectangle 3"/>
          <p:cNvSpPr>
            <a:spLocks noGrp="1" noChangeArrowheads="1"/>
          </p:cNvSpPr>
          <p:nvPr>
            <p:ph type="dt" sz="quarter" idx="1"/>
          </p:nvPr>
        </p:nvSpPr>
        <p:spPr bwMode="auto">
          <a:xfrm>
            <a:off x="3971634" y="4"/>
            <a:ext cx="3038833" cy="464284"/>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gn="r">
              <a:defRPr sz="1200"/>
            </a:lvl1pPr>
          </a:lstStyle>
          <a:p>
            <a:pPr>
              <a:defRPr/>
            </a:pPr>
            <a:endParaRPr lang="en-US" dirty="0"/>
          </a:p>
        </p:txBody>
      </p:sp>
      <p:sp>
        <p:nvSpPr>
          <p:cNvPr id="314372" name="Rectangle 4"/>
          <p:cNvSpPr>
            <a:spLocks noGrp="1" noChangeArrowheads="1"/>
          </p:cNvSpPr>
          <p:nvPr>
            <p:ph type="ftr" sz="quarter" idx="2"/>
          </p:nvPr>
        </p:nvSpPr>
        <p:spPr bwMode="auto">
          <a:xfrm>
            <a:off x="2" y="8832170"/>
            <a:ext cx="3038833" cy="464284"/>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defRPr sz="1200"/>
            </a:lvl1pPr>
          </a:lstStyle>
          <a:p>
            <a:pPr>
              <a:defRPr/>
            </a:pPr>
            <a:endParaRPr lang="en-US" dirty="0"/>
          </a:p>
        </p:txBody>
      </p:sp>
      <p:sp>
        <p:nvSpPr>
          <p:cNvPr id="314373" name="Rectangle 5"/>
          <p:cNvSpPr>
            <a:spLocks noGrp="1" noChangeArrowheads="1"/>
          </p:cNvSpPr>
          <p:nvPr>
            <p:ph type="sldNum" sz="quarter" idx="3"/>
          </p:nvPr>
        </p:nvSpPr>
        <p:spPr bwMode="auto">
          <a:xfrm>
            <a:off x="3971634" y="8832170"/>
            <a:ext cx="3038833" cy="464284"/>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gn="r">
              <a:defRPr sz="1200"/>
            </a:lvl1pPr>
          </a:lstStyle>
          <a:p>
            <a:pPr>
              <a:defRPr/>
            </a:pPr>
            <a:fld id="{75333EF8-9F09-4969-B2D6-719E32D7DCCC}" type="slidenum">
              <a:rPr lang="en-US"/>
              <a:pPr>
                <a:defRPr/>
              </a:pPr>
              <a:t>‹#›</a:t>
            </a:fld>
            <a:endParaRPr lang="en-US" dirty="0"/>
          </a:p>
        </p:txBody>
      </p:sp>
    </p:spTree>
    <p:extLst>
      <p:ext uri="{BB962C8B-B14F-4D97-AF65-F5344CB8AC3E}">
        <p14:creationId xmlns:p14="http://schemas.microsoft.com/office/powerpoint/2010/main" val="91324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4"/>
            <a:ext cx="3038833" cy="464284"/>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lvl1pPr defTabSz="971332">
              <a:defRPr sz="1300"/>
            </a:lvl1pPr>
          </a:lstStyle>
          <a:p>
            <a:pPr>
              <a:defRPr/>
            </a:pPr>
            <a:endParaRPr lang="en-US" dirty="0"/>
          </a:p>
        </p:txBody>
      </p:sp>
      <p:sp>
        <p:nvSpPr>
          <p:cNvPr id="3075" name="Rectangle 3"/>
          <p:cNvSpPr>
            <a:spLocks noGrp="1" noChangeArrowheads="1"/>
          </p:cNvSpPr>
          <p:nvPr>
            <p:ph type="dt" idx="1"/>
          </p:nvPr>
        </p:nvSpPr>
        <p:spPr bwMode="auto">
          <a:xfrm>
            <a:off x="3971634" y="4"/>
            <a:ext cx="3038833" cy="464284"/>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lvl1pPr algn="r" defTabSz="971332">
              <a:defRPr sz="1300"/>
            </a:lvl1pPr>
          </a:lstStyle>
          <a:p>
            <a:pPr>
              <a:defRPr/>
            </a:pPr>
            <a:endParaRPr lang="en-US" dirty="0"/>
          </a:p>
        </p:txBody>
      </p:sp>
      <p:sp>
        <p:nvSpPr>
          <p:cNvPr id="105476" name="Rectangle 4"/>
          <p:cNvSpPr>
            <a:spLocks noGrp="1" noRot="1" noChangeAspect="1" noChangeArrowheads="1" noTextEdit="1"/>
          </p:cNvSpPr>
          <p:nvPr>
            <p:ph type="sldImg" idx="2"/>
          </p:nvPr>
        </p:nvSpPr>
        <p:spPr bwMode="auto">
          <a:xfrm>
            <a:off x="406400" y="696913"/>
            <a:ext cx="6199188" cy="34877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505" y="4416855"/>
            <a:ext cx="5608982" cy="4183171"/>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8832170"/>
            <a:ext cx="3038833" cy="464284"/>
          </a:xfrm>
          <a:prstGeom prst="rect">
            <a:avLst/>
          </a:prstGeom>
          <a:noFill/>
          <a:ln w="9525">
            <a:noFill/>
            <a:miter lim="800000"/>
            <a:headEnd/>
            <a:tailEnd/>
          </a:ln>
          <a:effectLst/>
        </p:spPr>
        <p:txBody>
          <a:bodyPr vert="horz" wrap="square" lIns="97115" tIns="48558" rIns="97115" bIns="48558" numCol="1" anchor="b" anchorCtr="0" compatLnSpc="1">
            <a:prstTxWarp prst="textNoShape">
              <a:avLst/>
            </a:prstTxWarp>
          </a:bodyPr>
          <a:lstStyle>
            <a:lvl1pPr defTabSz="971332">
              <a:defRPr sz="1300"/>
            </a:lvl1pPr>
          </a:lstStyle>
          <a:p>
            <a:pPr>
              <a:defRPr/>
            </a:pPr>
            <a:endParaRPr lang="en-US" dirty="0"/>
          </a:p>
        </p:txBody>
      </p:sp>
      <p:sp>
        <p:nvSpPr>
          <p:cNvPr id="3079" name="Rectangle 7"/>
          <p:cNvSpPr>
            <a:spLocks noGrp="1" noChangeArrowheads="1"/>
          </p:cNvSpPr>
          <p:nvPr>
            <p:ph type="sldNum" sz="quarter" idx="5"/>
          </p:nvPr>
        </p:nvSpPr>
        <p:spPr bwMode="auto">
          <a:xfrm>
            <a:off x="3971634" y="8832170"/>
            <a:ext cx="3038833" cy="464284"/>
          </a:xfrm>
          <a:prstGeom prst="rect">
            <a:avLst/>
          </a:prstGeom>
          <a:noFill/>
          <a:ln w="9525">
            <a:noFill/>
            <a:miter lim="800000"/>
            <a:headEnd/>
            <a:tailEnd/>
          </a:ln>
          <a:effectLst/>
        </p:spPr>
        <p:txBody>
          <a:bodyPr vert="horz" wrap="square" lIns="97115" tIns="48558" rIns="97115" bIns="48558" numCol="1" anchor="b" anchorCtr="0" compatLnSpc="1">
            <a:prstTxWarp prst="textNoShape">
              <a:avLst/>
            </a:prstTxWarp>
          </a:bodyPr>
          <a:lstStyle>
            <a:lvl1pPr algn="r" defTabSz="971332">
              <a:defRPr sz="1300"/>
            </a:lvl1pPr>
          </a:lstStyle>
          <a:p>
            <a:pPr>
              <a:defRPr/>
            </a:pPr>
            <a:fld id="{8DBEF788-9E68-4066-9B41-CD750E53A6C1}" type="slidenum">
              <a:rPr lang="en-US"/>
              <a:pPr>
                <a:defRPr/>
              </a:pPr>
              <a:t>‹#›</a:t>
            </a:fld>
            <a:endParaRPr lang="en-US" dirty="0"/>
          </a:p>
        </p:txBody>
      </p:sp>
    </p:spTree>
    <p:extLst>
      <p:ext uri="{BB962C8B-B14F-4D97-AF65-F5344CB8AC3E}">
        <p14:creationId xmlns:p14="http://schemas.microsoft.com/office/powerpoint/2010/main" val="1609106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B7C59-F27A-6842-85B7-B8D3F2E10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33838-4C09-85E4-062E-E8F7CBFDE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AF66F-D9F6-0C8D-6980-A14810D8AE9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23C3D2-6A3C-5560-63EA-C78AE9A53A94}"/>
              </a:ext>
            </a:extLst>
          </p:cNvPr>
          <p:cNvSpPr>
            <a:spLocks noGrp="1"/>
          </p:cNvSpPr>
          <p:nvPr>
            <p:ph type="sldNum" sz="quarter" idx="5"/>
          </p:nvPr>
        </p:nvSpPr>
        <p:spPr/>
        <p:txBody>
          <a:bodyPr/>
          <a:lstStyle/>
          <a:p>
            <a:pPr marL="0" marR="0" lvl="0" indent="0" algn="r" defTabSz="971332" rtl="0" eaLnBrk="1" fontAlgn="base" latinLnBrk="0" hangingPunct="1">
              <a:lnSpc>
                <a:spcPct val="100000"/>
              </a:lnSpc>
              <a:spcBef>
                <a:spcPct val="0"/>
              </a:spcBef>
              <a:spcAft>
                <a:spcPct val="0"/>
              </a:spcAft>
              <a:buClrTx/>
              <a:buSzTx/>
              <a:buFontTx/>
              <a:buNone/>
              <a:tabLst/>
              <a:defRPr/>
            </a:pPr>
            <a:fld id="{8DBEF788-9E68-4066-9B41-CD750E53A6C1}"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71332"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4603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DFF7E-DEFC-F08C-5CC3-0654AA2C2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ED503-CE28-0261-8040-A9D760B96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46874-7FF7-275C-EA64-3F07BBF98C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166CC4-419A-547F-17DE-BF5E815121A1}"/>
              </a:ext>
            </a:extLst>
          </p:cNvPr>
          <p:cNvSpPr>
            <a:spLocks noGrp="1"/>
          </p:cNvSpPr>
          <p:nvPr>
            <p:ph type="sldNum" sz="quarter" idx="5"/>
          </p:nvPr>
        </p:nvSpPr>
        <p:spPr/>
        <p:txBody>
          <a:bodyPr/>
          <a:lstStyle/>
          <a:p>
            <a:pPr>
              <a:defRPr/>
            </a:pPr>
            <a:fld id="{8DBEF788-9E68-4066-9B41-CD750E53A6C1}" type="slidenum">
              <a:rPr lang="en-US" smtClean="0"/>
              <a:pPr>
                <a:defRPr/>
              </a:pPr>
              <a:t>11</a:t>
            </a:fld>
            <a:endParaRPr lang="en-US" dirty="0"/>
          </a:p>
        </p:txBody>
      </p:sp>
    </p:spTree>
    <p:extLst>
      <p:ext uri="{BB962C8B-B14F-4D97-AF65-F5344CB8AC3E}">
        <p14:creationId xmlns:p14="http://schemas.microsoft.com/office/powerpoint/2010/main" val="1719133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6C903-9FD7-FF84-1679-AA596498B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C12D8-D432-EB3D-764B-C81F9C787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CB707-1460-0C11-595F-7436F90684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725AD6-556A-FC7C-CF87-7BB86A936166}"/>
              </a:ext>
            </a:extLst>
          </p:cNvPr>
          <p:cNvSpPr>
            <a:spLocks noGrp="1"/>
          </p:cNvSpPr>
          <p:nvPr>
            <p:ph type="sldNum" sz="quarter" idx="5"/>
          </p:nvPr>
        </p:nvSpPr>
        <p:spPr/>
        <p:txBody>
          <a:bodyPr/>
          <a:lstStyle/>
          <a:p>
            <a:pPr>
              <a:defRPr/>
            </a:pPr>
            <a:fld id="{8DBEF788-9E68-4066-9B41-CD750E53A6C1}" type="slidenum">
              <a:rPr lang="en-US" smtClean="0"/>
              <a:pPr>
                <a:defRPr/>
              </a:pPr>
              <a:t>12</a:t>
            </a:fld>
            <a:endParaRPr lang="en-US" dirty="0"/>
          </a:p>
        </p:txBody>
      </p:sp>
    </p:spTree>
    <p:extLst>
      <p:ext uri="{BB962C8B-B14F-4D97-AF65-F5344CB8AC3E}">
        <p14:creationId xmlns:p14="http://schemas.microsoft.com/office/powerpoint/2010/main" val="3541928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F5A36-BA08-6509-0647-1AE5FA2C2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D7C24-6DF8-1E06-071D-5F68499CC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0F2E0-6575-391E-09D3-8AA66E9691E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7ED21F-B0C3-7020-6BA8-828B0607CEEE}"/>
              </a:ext>
            </a:extLst>
          </p:cNvPr>
          <p:cNvSpPr>
            <a:spLocks noGrp="1"/>
          </p:cNvSpPr>
          <p:nvPr>
            <p:ph type="sldNum" sz="quarter" idx="5"/>
          </p:nvPr>
        </p:nvSpPr>
        <p:spPr/>
        <p:txBody>
          <a:bodyPr/>
          <a:lstStyle/>
          <a:p>
            <a:pPr marL="0" marR="0" lvl="0" indent="0" algn="r" defTabSz="971332" rtl="0" eaLnBrk="1" fontAlgn="base" latinLnBrk="0" hangingPunct="1">
              <a:lnSpc>
                <a:spcPct val="100000"/>
              </a:lnSpc>
              <a:spcBef>
                <a:spcPct val="0"/>
              </a:spcBef>
              <a:spcAft>
                <a:spcPct val="0"/>
              </a:spcAft>
              <a:buClrTx/>
              <a:buSzTx/>
              <a:buFontTx/>
              <a:buNone/>
              <a:tabLst/>
              <a:defRPr/>
            </a:pPr>
            <a:fld id="{8DBEF788-9E68-4066-9B41-CD750E53A6C1}"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71332"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8754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6EB0A-21F5-35EC-FCCA-44ADA14D7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76C3E-2B1C-BC06-B794-4190B9660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D4269-5E8E-467B-4DF7-EA618F599189}"/>
              </a:ext>
            </a:extLst>
          </p:cNvPr>
          <p:cNvSpPr>
            <a:spLocks noGrp="1"/>
          </p:cNvSpPr>
          <p:nvPr>
            <p:ph type="body" idx="1"/>
          </p:nvPr>
        </p:nvSpPr>
        <p:spPr/>
        <p:txBody>
          <a:bodyPr/>
          <a:lstStyle/>
          <a:p>
            <a:r>
              <a:rPr lang="en-GB" sz="1200" b="0" i="0" u="none" strike="noStrike" baseline="0" dirty="0">
                <a:solidFill>
                  <a:srgbClr val="000000"/>
                </a:solidFill>
              </a:rPr>
              <a:t>RATIONALE FOR THE RECOMMENDATION: Delays occurred throughout the patient pathway due to a lack of recognition of symptoms of acute limb ischaemia by the patients and delays in recognition and diagnosis of acute limb ischaemia on behalf of the healthcare professionals. Delays can lead to amputations and should be avoided wherever possible.</a:t>
            </a:r>
            <a:endParaRPr lang="en-GB" dirty="0"/>
          </a:p>
        </p:txBody>
      </p:sp>
      <p:sp>
        <p:nvSpPr>
          <p:cNvPr id="4" name="Slide Number Placeholder 3">
            <a:extLst>
              <a:ext uri="{FF2B5EF4-FFF2-40B4-BE49-F238E27FC236}">
                <a16:creationId xmlns:a16="http://schemas.microsoft.com/office/drawing/2014/main" id="{6C3F8375-846F-C518-72D0-D083E7B81B37}"/>
              </a:ext>
            </a:extLst>
          </p:cNvPr>
          <p:cNvSpPr>
            <a:spLocks noGrp="1"/>
          </p:cNvSpPr>
          <p:nvPr>
            <p:ph type="sldNum" sz="quarter" idx="5"/>
          </p:nvPr>
        </p:nvSpPr>
        <p:spPr/>
        <p:txBody>
          <a:bodyPr/>
          <a:lstStyle/>
          <a:p>
            <a:pPr>
              <a:defRPr/>
            </a:pPr>
            <a:fld id="{8DBEF788-9E68-4066-9B41-CD750E53A6C1}" type="slidenum">
              <a:rPr lang="en-US" smtClean="0"/>
              <a:pPr>
                <a:defRPr/>
              </a:pPr>
              <a:t>14</a:t>
            </a:fld>
            <a:endParaRPr lang="en-US" dirty="0"/>
          </a:p>
        </p:txBody>
      </p:sp>
    </p:spTree>
    <p:extLst>
      <p:ext uri="{BB962C8B-B14F-4D97-AF65-F5344CB8AC3E}">
        <p14:creationId xmlns:p14="http://schemas.microsoft.com/office/powerpoint/2010/main" val="336453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82A4-F2C7-0CDE-3E21-91186FF36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8AC13-119F-6EF6-4E72-D65BBE322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55DFF-8F14-83BD-F353-2C0BE2667FFB}"/>
              </a:ext>
            </a:extLst>
          </p:cNvPr>
          <p:cNvSpPr>
            <a:spLocks noGrp="1"/>
          </p:cNvSpPr>
          <p:nvPr>
            <p:ph type="body" idx="1"/>
          </p:nvPr>
        </p:nvSpPr>
        <p:spPr/>
        <p:txBody>
          <a:bodyPr/>
          <a:lstStyle/>
          <a:p>
            <a:r>
              <a:rPr lang="en-GB" sz="1200" b="0" i="0" u="none" strike="noStrike" baseline="0" dirty="0">
                <a:solidFill>
                  <a:srgbClr val="000000"/>
                </a:solidFill>
              </a:rPr>
              <a:t>RATIONALE FOR THE RECOMMENDATION: </a:t>
            </a:r>
            <a:r>
              <a:rPr lang="en-GB" sz="1200" kern="1200" dirty="0">
                <a:solidFill>
                  <a:schemeClr val="tx1"/>
                </a:solidFill>
                <a:effectLst/>
                <a:latin typeface="Arial" charset="0"/>
                <a:ea typeface="+mn-ea"/>
                <a:cs typeface="+mn-cs"/>
              </a:rPr>
              <a:t>Patients likely to benefit most from an intervention </a:t>
            </a:r>
            <a:r>
              <a:rPr lang="en-GB" sz="1200" u="sng" kern="1200" dirty="0">
                <a:solidFill>
                  <a:schemeClr val="tx1"/>
                </a:solidFill>
                <a:effectLst/>
                <a:latin typeface="Arial" charset="0"/>
                <a:ea typeface="+mn-ea"/>
                <a:cs typeface="+mn-cs"/>
              </a:rPr>
              <a:t>(Rutherford category IIb)</a:t>
            </a:r>
            <a:r>
              <a:rPr lang="en-GB" sz="1200" kern="1200" dirty="0">
                <a:solidFill>
                  <a:schemeClr val="tx1"/>
                </a:solidFill>
                <a:effectLst/>
                <a:latin typeface="Arial" charset="0"/>
                <a:ea typeface="+mn-ea"/>
                <a:cs typeface="+mn-cs"/>
              </a:rPr>
              <a:t> were not always directed to a vascular hub, causing a delay in their treatment beyond the accepted target of six hours. Furthermore, the Rutherford classification was rarely used outside of vascular hubs.</a:t>
            </a:r>
          </a:p>
          <a:p>
            <a:r>
              <a:rPr lang="en-GB" sz="1200" i="1" kern="1200" dirty="0">
                <a:solidFill>
                  <a:schemeClr val="tx1"/>
                </a:solidFill>
                <a:effectLst/>
                <a:latin typeface="Arial" charset="0"/>
                <a:ea typeface="+mn-ea"/>
                <a:cs typeface="+mn-cs"/>
              </a:rPr>
              <a:t>This also links with recognition in recommendation 1.</a:t>
            </a:r>
            <a:endParaRPr lang="en-GB" dirty="0"/>
          </a:p>
        </p:txBody>
      </p:sp>
      <p:sp>
        <p:nvSpPr>
          <p:cNvPr id="4" name="Slide Number Placeholder 3">
            <a:extLst>
              <a:ext uri="{FF2B5EF4-FFF2-40B4-BE49-F238E27FC236}">
                <a16:creationId xmlns:a16="http://schemas.microsoft.com/office/drawing/2014/main" id="{FFD88AC2-4B06-F11C-D0FC-E8A5BACC013C}"/>
              </a:ext>
            </a:extLst>
          </p:cNvPr>
          <p:cNvSpPr>
            <a:spLocks noGrp="1"/>
          </p:cNvSpPr>
          <p:nvPr>
            <p:ph type="sldNum" sz="quarter" idx="5"/>
          </p:nvPr>
        </p:nvSpPr>
        <p:spPr/>
        <p:txBody>
          <a:bodyPr/>
          <a:lstStyle/>
          <a:p>
            <a:pPr>
              <a:defRPr/>
            </a:pPr>
            <a:fld id="{8DBEF788-9E68-4066-9B41-CD750E53A6C1}" type="slidenum">
              <a:rPr lang="en-US" smtClean="0"/>
              <a:pPr>
                <a:defRPr/>
              </a:pPr>
              <a:t>15</a:t>
            </a:fld>
            <a:endParaRPr lang="en-US" dirty="0"/>
          </a:p>
        </p:txBody>
      </p:sp>
    </p:spTree>
    <p:extLst>
      <p:ext uri="{BB962C8B-B14F-4D97-AF65-F5344CB8AC3E}">
        <p14:creationId xmlns:p14="http://schemas.microsoft.com/office/powerpoint/2010/main" val="173166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EEE-EC1A-7038-1DB0-E9D7F8823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DE19-3036-85E7-EFB5-5A81430B7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6A60F1-121D-306F-E92F-AF64C213A5A8}"/>
              </a:ext>
            </a:extLst>
          </p:cNvPr>
          <p:cNvSpPr>
            <a:spLocks noGrp="1"/>
          </p:cNvSpPr>
          <p:nvPr>
            <p:ph type="body" idx="1"/>
          </p:nvPr>
        </p:nvSpPr>
        <p:spPr/>
        <p:txBody>
          <a:bodyPr/>
          <a:lstStyle/>
          <a:p>
            <a:r>
              <a:rPr lang="en-GB" sz="1200" b="0" i="0" u="none" strike="noStrike" baseline="0" dirty="0">
                <a:solidFill>
                  <a:srgbClr val="000000"/>
                </a:solidFill>
              </a:rPr>
              <a:t>RATIONALE FOR THE RECOMMENDATION: Networks were under used and non-vascular specialists reported not being confident to treat patients in the spoke hospitals but had no formal transfer option to the vascular hub.</a:t>
            </a:r>
          </a:p>
        </p:txBody>
      </p:sp>
      <p:sp>
        <p:nvSpPr>
          <p:cNvPr id="4" name="Slide Number Placeholder 3">
            <a:extLst>
              <a:ext uri="{FF2B5EF4-FFF2-40B4-BE49-F238E27FC236}">
                <a16:creationId xmlns:a16="http://schemas.microsoft.com/office/drawing/2014/main" id="{34607D69-32A7-5F20-733D-38F851D24400}"/>
              </a:ext>
            </a:extLst>
          </p:cNvPr>
          <p:cNvSpPr>
            <a:spLocks noGrp="1"/>
          </p:cNvSpPr>
          <p:nvPr>
            <p:ph type="sldNum" sz="quarter" idx="5"/>
          </p:nvPr>
        </p:nvSpPr>
        <p:spPr/>
        <p:txBody>
          <a:bodyPr/>
          <a:lstStyle/>
          <a:p>
            <a:pPr>
              <a:defRPr/>
            </a:pPr>
            <a:fld id="{8DBEF788-9E68-4066-9B41-CD750E53A6C1}" type="slidenum">
              <a:rPr lang="en-US" smtClean="0"/>
              <a:pPr>
                <a:defRPr/>
              </a:pPr>
              <a:t>16</a:t>
            </a:fld>
            <a:endParaRPr lang="en-US" dirty="0"/>
          </a:p>
        </p:txBody>
      </p:sp>
    </p:spTree>
    <p:extLst>
      <p:ext uri="{BB962C8B-B14F-4D97-AF65-F5344CB8AC3E}">
        <p14:creationId xmlns:p14="http://schemas.microsoft.com/office/powerpoint/2010/main" val="63115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EE58B-CC3A-FEBA-4CCB-A0BD17B9D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003B2-3690-9EE5-CB22-544E0D52E2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3D598-B1E1-9B1B-809D-C78EF3E71F9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baseline="0" dirty="0">
                <a:solidFill>
                  <a:srgbClr val="000000"/>
                </a:solidFill>
              </a:rPr>
              <a:t>RATIONALE FOR THE RECOMMENDATION: There is no national guideline covering the care pathway for patients with, or at risk of ALI from primary care to spoke hospital to vascular hubs. In addition, there is no national data collection system and no quality improvement framework. In severe cases (Rutherford IIb), patients need to be treated by specialist staff within six hours of their symptoms appearing.</a:t>
            </a:r>
            <a:endParaRPr lang="en-GB" dirty="0"/>
          </a:p>
        </p:txBody>
      </p:sp>
      <p:sp>
        <p:nvSpPr>
          <p:cNvPr id="4" name="Slide Number Placeholder 3">
            <a:extLst>
              <a:ext uri="{FF2B5EF4-FFF2-40B4-BE49-F238E27FC236}">
                <a16:creationId xmlns:a16="http://schemas.microsoft.com/office/drawing/2014/main" id="{EC1E1653-B897-B387-E639-50FA88D4741D}"/>
              </a:ext>
            </a:extLst>
          </p:cNvPr>
          <p:cNvSpPr>
            <a:spLocks noGrp="1"/>
          </p:cNvSpPr>
          <p:nvPr>
            <p:ph type="sldNum" sz="quarter" idx="5"/>
          </p:nvPr>
        </p:nvSpPr>
        <p:spPr/>
        <p:txBody>
          <a:bodyPr/>
          <a:lstStyle/>
          <a:p>
            <a:pPr>
              <a:defRPr/>
            </a:pPr>
            <a:fld id="{8DBEF788-9E68-4066-9B41-CD750E53A6C1}" type="slidenum">
              <a:rPr lang="en-US" smtClean="0"/>
              <a:pPr>
                <a:defRPr/>
              </a:pPr>
              <a:t>17</a:t>
            </a:fld>
            <a:endParaRPr lang="en-US" dirty="0"/>
          </a:p>
        </p:txBody>
      </p:sp>
    </p:spTree>
    <p:extLst>
      <p:ext uri="{BB962C8B-B14F-4D97-AF65-F5344CB8AC3E}">
        <p14:creationId xmlns:p14="http://schemas.microsoft.com/office/powerpoint/2010/main" val="1995066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19FE1-EAFF-EFB5-AB19-F4D22EBDA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C2878-2A12-4430-A1EE-1ACAF6B0B5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F6662-840E-8B73-E884-4FC7854A51A5}"/>
              </a:ext>
            </a:extLst>
          </p:cNvPr>
          <p:cNvSpPr>
            <a:spLocks noGrp="1"/>
          </p:cNvSpPr>
          <p:nvPr>
            <p:ph type="body" idx="1"/>
          </p:nvPr>
        </p:nvSpPr>
        <p:spPr/>
        <p:txBody>
          <a:bodyPr/>
          <a:lstStyle/>
          <a:p>
            <a:r>
              <a:rPr lang="en-GB" sz="1200" b="0" i="0" u="none" strike="noStrike" baseline="0" dirty="0">
                <a:solidFill>
                  <a:srgbClr val="000000"/>
                </a:solidFill>
              </a:rPr>
              <a:t>RATIONALE FOR THE RECOMMENDATION: There is no UK data collection (registry) on acute limb ischaemia. This needs to be in place to monitor and improve outcomes and allow benchmarking for quality improvement.</a:t>
            </a:r>
            <a:endParaRPr lang="en-GB" dirty="0"/>
          </a:p>
        </p:txBody>
      </p:sp>
      <p:sp>
        <p:nvSpPr>
          <p:cNvPr id="4" name="Slide Number Placeholder 3">
            <a:extLst>
              <a:ext uri="{FF2B5EF4-FFF2-40B4-BE49-F238E27FC236}">
                <a16:creationId xmlns:a16="http://schemas.microsoft.com/office/drawing/2014/main" id="{FAACF14B-FB20-ABBA-0B42-1643A3DC8EBF}"/>
              </a:ext>
            </a:extLst>
          </p:cNvPr>
          <p:cNvSpPr>
            <a:spLocks noGrp="1"/>
          </p:cNvSpPr>
          <p:nvPr>
            <p:ph type="sldNum" sz="quarter" idx="5"/>
          </p:nvPr>
        </p:nvSpPr>
        <p:spPr/>
        <p:txBody>
          <a:bodyPr/>
          <a:lstStyle/>
          <a:p>
            <a:pPr>
              <a:defRPr/>
            </a:pPr>
            <a:fld id="{8DBEF788-9E68-4066-9B41-CD750E53A6C1}" type="slidenum">
              <a:rPr lang="en-US" smtClean="0"/>
              <a:pPr>
                <a:defRPr/>
              </a:pPr>
              <a:t>18</a:t>
            </a:fld>
            <a:endParaRPr lang="en-US" dirty="0"/>
          </a:p>
        </p:txBody>
      </p:sp>
    </p:spTree>
    <p:extLst>
      <p:ext uri="{BB962C8B-B14F-4D97-AF65-F5344CB8AC3E}">
        <p14:creationId xmlns:p14="http://schemas.microsoft.com/office/powerpoint/2010/main" val="1444517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3EC94-E94F-69AE-5350-F1E30397E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8DF77-B723-AE77-5C13-072DB14BD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11C58-B9AC-41AC-E1CB-38A99A3FCC9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D7A40DB-3D09-168E-21B5-60A32B66907B}"/>
              </a:ext>
            </a:extLst>
          </p:cNvPr>
          <p:cNvSpPr>
            <a:spLocks noGrp="1"/>
          </p:cNvSpPr>
          <p:nvPr>
            <p:ph type="sldNum" sz="quarter" idx="5"/>
          </p:nvPr>
        </p:nvSpPr>
        <p:spPr/>
        <p:txBody>
          <a:bodyPr/>
          <a:lstStyle/>
          <a:p>
            <a:pPr>
              <a:defRPr/>
            </a:pPr>
            <a:fld id="{8DBEF788-9E68-4066-9B41-CD750E53A6C1}" type="slidenum">
              <a:rPr lang="en-US" smtClean="0"/>
              <a:pPr>
                <a:defRPr/>
              </a:pPr>
              <a:t>19</a:t>
            </a:fld>
            <a:endParaRPr lang="en-US" dirty="0"/>
          </a:p>
        </p:txBody>
      </p:sp>
    </p:spTree>
    <p:extLst>
      <p:ext uri="{BB962C8B-B14F-4D97-AF65-F5344CB8AC3E}">
        <p14:creationId xmlns:p14="http://schemas.microsoft.com/office/powerpoint/2010/main" val="2845682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6F114-261C-9206-D7A6-9EA59A221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337A7-6ED6-C38B-CDAD-6BFB10FA7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FA753-3798-D899-6BDA-C26CE0C51D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FC23F87-ADD1-C93C-F7C4-86C9049C09C8}"/>
              </a:ext>
            </a:extLst>
          </p:cNvPr>
          <p:cNvSpPr>
            <a:spLocks noGrp="1"/>
          </p:cNvSpPr>
          <p:nvPr>
            <p:ph type="sldNum" sz="quarter" idx="5"/>
          </p:nvPr>
        </p:nvSpPr>
        <p:spPr/>
        <p:txBody>
          <a:bodyPr/>
          <a:lstStyle/>
          <a:p>
            <a:pPr>
              <a:defRPr/>
            </a:pPr>
            <a:fld id="{8DBEF788-9E68-4066-9B41-CD750E53A6C1}" type="slidenum">
              <a:rPr lang="en-US" smtClean="0"/>
              <a:pPr>
                <a:defRPr/>
              </a:pPr>
              <a:t>20</a:t>
            </a:fld>
            <a:endParaRPr lang="en-US" dirty="0"/>
          </a:p>
        </p:txBody>
      </p:sp>
    </p:spTree>
    <p:extLst>
      <p:ext uri="{BB962C8B-B14F-4D97-AF65-F5344CB8AC3E}">
        <p14:creationId xmlns:p14="http://schemas.microsoft.com/office/powerpoint/2010/main" val="180472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2</a:t>
            </a:fld>
            <a:endParaRPr lang="en-US" dirty="0"/>
          </a:p>
        </p:txBody>
      </p:sp>
    </p:spTree>
    <p:extLst>
      <p:ext uri="{BB962C8B-B14F-4D97-AF65-F5344CB8AC3E}">
        <p14:creationId xmlns:p14="http://schemas.microsoft.com/office/powerpoint/2010/main" val="19026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4</a:t>
            </a:fld>
            <a:endParaRPr lang="en-US" dirty="0"/>
          </a:p>
        </p:txBody>
      </p:sp>
    </p:spTree>
    <p:extLst>
      <p:ext uri="{BB962C8B-B14F-4D97-AF65-F5344CB8AC3E}">
        <p14:creationId xmlns:p14="http://schemas.microsoft.com/office/powerpoint/2010/main" val="197298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C983E-66E9-6075-8E77-0AD5CD423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9A057-0A64-0577-DF1F-57B09F702E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20422-82B4-0CC8-4A88-62284C769C3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0D0575D-FCFE-B942-A84E-177CDAE34F43}"/>
              </a:ext>
            </a:extLst>
          </p:cNvPr>
          <p:cNvSpPr>
            <a:spLocks noGrp="1"/>
          </p:cNvSpPr>
          <p:nvPr>
            <p:ph type="sldNum" sz="quarter" idx="5"/>
          </p:nvPr>
        </p:nvSpPr>
        <p:spPr/>
        <p:txBody>
          <a:bodyPr/>
          <a:lstStyle/>
          <a:p>
            <a:pPr>
              <a:defRPr/>
            </a:pPr>
            <a:fld id="{8DBEF788-9E68-4066-9B41-CD750E53A6C1}" type="slidenum">
              <a:rPr lang="en-US" smtClean="0"/>
              <a:pPr>
                <a:defRPr/>
              </a:pPr>
              <a:t>5</a:t>
            </a:fld>
            <a:endParaRPr lang="en-US" dirty="0"/>
          </a:p>
        </p:txBody>
      </p:sp>
    </p:spTree>
    <p:extLst>
      <p:ext uri="{BB962C8B-B14F-4D97-AF65-F5344CB8AC3E}">
        <p14:creationId xmlns:p14="http://schemas.microsoft.com/office/powerpoint/2010/main" val="427715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6</a:t>
            </a:fld>
            <a:endParaRPr lang="en-US" dirty="0"/>
          </a:p>
        </p:txBody>
      </p:sp>
    </p:spTree>
    <p:extLst>
      <p:ext uri="{BB962C8B-B14F-4D97-AF65-F5344CB8AC3E}">
        <p14:creationId xmlns:p14="http://schemas.microsoft.com/office/powerpoint/2010/main" val="87835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F0FE-36F2-5E60-47BD-EBCF7081E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BA334-2F06-B609-A6AC-3E8391257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D0D5F-03D1-8F55-9624-336A0F820C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7AADA3C-4F3C-44BF-AE7D-97076DF9BD92}"/>
              </a:ext>
            </a:extLst>
          </p:cNvPr>
          <p:cNvSpPr>
            <a:spLocks noGrp="1"/>
          </p:cNvSpPr>
          <p:nvPr>
            <p:ph type="sldNum" sz="quarter" idx="5"/>
          </p:nvPr>
        </p:nvSpPr>
        <p:spPr/>
        <p:txBody>
          <a:bodyPr/>
          <a:lstStyle/>
          <a:p>
            <a:pPr marL="0" marR="0" lvl="0" indent="0" algn="r" defTabSz="971332" rtl="0" eaLnBrk="1" fontAlgn="base" latinLnBrk="0" hangingPunct="1">
              <a:lnSpc>
                <a:spcPct val="100000"/>
              </a:lnSpc>
              <a:spcBef>
                <a:spcPct val="0"/>
              </a:spcBef>
              <a:spcAft>
                <a:spcPct val="0"/>
              </a:spcAft>
              <a:buClrTx/>
              <a:buSzTx/>
              <a:buFontTx/>
              <a:buNone/>
              <a:tabLst/>
              <a:defRPr/>
            </a:pPr>
            <a:fld id="{8DBEF788-9E68-4066-9B41-CD750E53A6C1}"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71332"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7840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0242E-DDF0-68CA-8D0C-00494B817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6370D-3D19-0A21-7FAF-5C906F001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370F8-5D18-74E1-595A-63BB4DE64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7DD1DE-C679-6B85-C810-A8859159B861}"/>
              </a:ext>
            </a:extLst>
          </p:cNvPr>
          <p:cNvSpPr>
            <a:spLocks noGrp="1"/>
          </p:cNvSpPr>
          <p:nvPr>
            <p:ph type="sldNum" sz="quarter" idx="5"/>
          </p:nvPr>
        </p:nvSpPr>
        <p:spPr/>
        <p:txBody>
          <a:bodyPr/>
          <a:lstStyle/>
          <a:p>
            <a:pPr>
              <a:defRPr/>
            </a:pPr>
            <a:fld id="{8DBEF788-9E68-4066-9B41-CD750E53A6C1}" type="slidenum">
              <a:rPr lang="en-US" smtClean="0"/>
              <a:pPr>
                <a:defRPr/>
              </a:pPr>
              <a:t>8</a:t>
            </a:fld>
            <a:endParaRPr lang="en-US" dirty="0"/>
          </a:p>
        </p:txBody>
      </p:sp>
    </p:spTree>
    <p:extLst>
      <p:ext uri="{BB962C8B-B14F-4D97-AF65-F5344CB8AC3E}">
        <p14:creationId xmlns:p14="http://schemas.microsoft.com/office/powerpoint/2010/main" val="2879957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8F6FF-E96E-44E6-DB87-0C77208B1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2E8C3-7C85-BD47-8228-73F78D28E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4A2D9-9B86-2583-8C92-3AEED675B79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83D9C5-D74D-790D-46D4-23F24A6C3873}"/>
              </a:ext>
            </a:extLst>
          </p:cNvPr>
          <p:cNvSpPr>
            <a:spLocks noGrp="1"/>
          </p:cNvSpPr>
          <p:nvPr>
            <p:ph type="sldNum" sz="quarter" idx="5"/>
          </p:nvPr>
        </p:nvSpPr>
        <p:spPr/>
        <p:txBody>
          <a:bodyPr/>
          <a:lstStyle/>
          <a:p>
            <a:pPr>
              <a:defRPr/>
            </a:pPr>
            <a:fld id="{8DBEF788-9E68-4066-9B41-CD750E53A6C1}" type="slidenum">
              <a:rPr lang="en-US" smtClean="0"/>
              <a:pPr>
                <a:defRPr/>
              </a:pPr>
              <a:t>9</a:t>
            </a:fld>
            <a:endParaRPr lang="en-US" dirty="0"/>
          </a:p>
        </p:txBody>
      </p:sp>
    </p:spTree>
    <p:extLst>
      <p:ext uri="{BB962C8B-B14F-4D97-AF65-F5344CB8AC3E}">
        <p14:creationId xmlns:p14="http://schemas.microsoft.com/office/powerpoint/2010/main" val="1010746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E2A29-6E9A-8AF7-E613-A0944B822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F4026-DD02-962D-0359-DD58C77A6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7F724-7093-F327-6DC6-46FF623F4DD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13BFF5-7759-BECE-EB97-36FED5881ED8}"/>
              </a:ext>
            </a:extLst>
          </p:cNvPr>
          <p:cNvSpPr>
            <a:spLocks noGrp="1"/>
          </p:cNvSpPr>
          <p:nvPr>
            <p:ph type="sldNum" sz="quarter" idx="5"/>
          </p:nvPr>
        </p:nvSpPr>
        <p:spPr/>
        <p:txBody>
          <a:bodyPr/>
          <a:lstStyle/>
          <a:p>
            <a:pPr>
              <a:defRPr/>
            </a:pPr>
            <a:fld id="{8DBEF788-9E68-4066-9B41-CD750E53A6C1}" type="slidenum">
              <a:rPr lang="en-US" smtClean="0"/>
              <a:pPr>
                <a:defRPr/>
              </a:pPr>
              <a:t>10</a:t>
            </a:fld>
            <a:endParaRPr lang="en-US" dirty="0"/>
          </a:p>
        </p:txBody>
      </p:sp>
    </p:spTree>
    <p:extLst>
      <p:ext uri="{BB962C8B-B14F-4D97-AF65-F5344CB8AC3E}">
        <p14:creationId xmlns:p14="http://schemas.microsoft.com/office/powerpoint/2010/main" val="36878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608D14F-E9D3-4403-B871-4A11C9B7798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6988"/>
            <a:ext cx="3048000" cy="6153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6988"/>
            <a:ext cx="8940800" cy="61531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538BDBF-C5E1-4EA7-8027-3E336EFCDDF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A7D4BA-B6C7-44E6-A53D-42C3A7B4382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F2A48E-D214-429C-B569-537AB888348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FBC77F0-60EB-42D0-98D4-C47290D37F1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931F60D-F91B-44A2-A835-DB37CC3C3B5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54B8EED-BE30-4C32-A8F1-8A18E866461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4364A0C-FFBA-48A1-ADFC-38C8949A55D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C9DDC8-D941-4D6A-936A-67F67ED56D5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943231-44F1-457D-9C65-D855448C97B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6988"/>
            <a:ext cx="12192000" cy="1143001"/>
          </a:xfrm>
          <a:prstGeom prst="rect">
            <a:avLst/>
          </a:prstGeom>
          <a:solidFill>
            <a:srgbClr val="00666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   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11D18D76-C273-41F3-A6FA-BAE8A943AD5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charset="0"/>
        </a:defRPr>
      </a:lvl2pPr>
      <a:lvl3pPr algn="ctr" rtl="0" eaLnBrk="0" fontAlgn="base" hangingPunct="0">
        <a:spcBef>
          <a:spcPct val="0"/>
        </a:spcBef>
        <a:spcAft>
          <a:spcPct val="0"/>
        </a:spcAft>
        <a:defRPr sz="3300">
          <a:solidFill>
            <a:schemeClr val="bg1"/>
          </a:solidFill>
          <a:latin typeface="Arial" charset="0"/>
        </a:defRPr>
      </a:lvl3pPr>
      <a:lvl4pPr algn="ctr" rtl="0" eaLnBrk="0" fontAlgn="base" hangingPunct="0">
        <a:spcBef>
          <a:spcPct val="0"/>
        </a:spcBef>
        <a:spcAft>
          <a:spcPct val="0"/>
        </a:spcAft>
        <a:defRPr sz="3300">
          <a:solidFill>
            <a:schemeClr val="bg1"/>
          </a:solidFill>
          <a:latin typeface="Arial" charset="0"/>
        </a:defRPr>
      </a:lvl4pPr>
      <a:lvl5pPr algn="ctr" rtl="0" eaLnBrk="0" fontAlgn="base" hangingPunct="0">
        <a:spcBef>
          <a:spcPct val="0"/>
        </a:spcBef>
        <a:spcAft>
          <a:spcPct val="0"/>
        </a:spcAft>
        <a:defRPr sz="3300">
          <a:solidFill>
            <a:schemeClr val="bg1"/>
          </a:solidFill>
          <a:latin typeface="Arial" charset="0"/>
        </a:defRPr>
      </a:lvl5pPr>
      <a:lvl6pPr marL="342900" algn="ctr" rtl="0" fontAlgn="base">
        <a:spcBef>
          <a:spcPct val="0"/>
        </a:spcBef>
        <a:spcAft>
          <a:spcPct val="0"/>
        </a:spcAft>
        <a:defRPr sz="3300">
          <a:solidFill>
            <a:schemeClr val="bg1"/>
          </a:solidFill>
          <a:latin typeface="Arial" charset="0"/>
        </a:defRPr>
      </a:lvl6pPr>
      <a:lvl7pPr marL="685800" algn="ctr" rtl="0" fontAlgn="base">
        <a:spcBef>
          <a:spcPct val="0"/>
        </a:spcBef>
        <a:spcAft>
          <a:spcPct val="0"/>
        </a:spcAft>
        <a:defRPr sz="3300">
          <a:solidFill>
            <a:schemeClr val="bg1"/>
          </a:solidFill>
          <a:latin typeface="Arial" charset="0"/>
        </a:defRPr>
      </a:lvl7pPr>
      <a:lvl8pPr marL="1028700" algn="ctr" rtl="0" fontAlgn="base">
        <a:spcBef>
          <a:spcPct val="0"/>
        </a:spcBef>
        <a:spcAft>
          <a:spcPct val="0"/>
        </a:spcAft>
        <a:defRPr sz="3300">
          <a:solidFill>
            <a:schemeClr val="bg1"/>
          </a:solidFill>
          <a:latin typeface="Arial" charset="0"/>
        </a:defRPr>
      </a:lvl8pPr>
      <a:lvl9pPr marL="1371600" algn="ctr" rtl="0" fontAlgn="base">
        <a:spcBef>
          <a:spcPct val="0"/>
        </a:spcBef>
        <a:spcAft>
          <a:spcPct val="0"/>
        </a:spcAft>
        <a:defRPr sz="3300">
          <a:solidFill>
            <a:schemeClr val="bg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cepod.org.uk/2025ali.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399DA20B-AA5A-D68B-8719-569F8F22490A}"/>
            </a:ext>
          </a:extLst>
        </p:cNvPr>
        <p:cNvGrpSpPr/>
        <p:nvPr/>
      </p:nvGrpSpPr>
      <p:grpSpPr>
        <a:xfrm>
          <a:off x="0" y="0"/>
          <a:ext cx="0" cy="0"/>
          <a:chOff x="0" y="0"/>
          <a:chExt cx="0" cy="0"/>
        </a:xfrm>
      </p:grpSpPr>
      <p:sp>
        <p:nvSpPr>
          <p:cNvPr id="6" name="Rectangle 3">
            <a:extLst>
              <a:ext uri="{FF2B5EF4-FFF2-40B4-BE49-F238E27FC236}">
                <a16:creationId xmlns:a16="http://schemas.microsoft.com/office/drawing/2014/main" id="{150C9DF6-87E3-571C-4618-BA1180FBEDB2}"/>
              </a:ext>
            </a:extLst>
          </p:cNvPr>
          <p:cNvSpPr txBox="1">
            <a:spLocks noChangeArrowheads="1"/>
          </p:cNvSpPr>
          <p:nvPr/>
        </p:nvSpPr>
        <p:spPr bwMode="auto">
          <a:xfrm>
            <a:off x="6990433" y="4010884"/>
            <a:ext cx="4399280" cy="933132"/>
          </a:xfrm>
          <a:prstGeom prst="rect">
            <a:avLst/>
          </a:prstGeom>
          <a:noFill/>
        </p:spPr>
        <p:txBody>
          <a:bodyPr vert="horz" lIns="91440" tIns="45720" rIns="91440" bIns="45720" numCol="1" rtlCol="0" anchorCtr="0" compatLnSpc="1">
            <a:prstTxWarp prst="textNoShape">
              <a:avLst/>
            </a:prstTxWarp>
            <a:normAutofit lnSpcReduction="1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eaLnBrk="1" hangingPunct="1">
              <a:lnSpc>
                <a:spcPct val="90000"/>
              </a:lnSpc>
              <a:buFontTx/>
              <a:buNone/>
            </a:pPr>
            <a:r>
              <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rPr>
              <a:t>Key messages and recommendations</a:t>
            </a:r>
          </a:p>
        </p:txBody>
      </p:sp>
      <p:sp>
        <p:nvSpPr>
          <p:cNvPr id="7" name="Rectangle 3">
            <a:extLst>
              <a:ext uri="{FF2B5EF4-FFF2-40B4-BE49-F238E27FC236}">
                <a16:creationId xmlns:a16="http://schemas.microsoft.com/office/drawing/2014/main" id="{814051B4-A82B-4137-EC18-65DECEA8A7D7}"/>
              </a:ext>
            </a:extLst>
          </p:cNvPr>
          <p:cNvSpPr txBox="1">
            <a:spLocks noChangeArrowheads="1"/>
          </p:cNvSpPr>
          <p:nvPr/>
        </p:nvSpPr>
        <p:spPr bwMode="auto">
          <a:xfrm>
            <a:off x="6358269" y="1730519"/>
            <a:ext cx="5663609" cy="1935481"/>
          </a:xfrm>
          <a:prstGeom prst="rect">
            <a:avLst/>
          </a:prstGeom>
          <a:noFill/>
        </p:spPr>
        <p:txBody>
          <a:bodyPr vert="horz" lIns="91440" tIns="45720" rIns="91440" bIns="45720" numCol="1" rtlCol="0"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eaLnBrk="1" hangingPunct="1">
              <a:lnSpc>
                <a:spcPct val="90000"/>
              </a:lnSpc>
              <a:buFontTx/>
              <a:buNone/>
            </a:pPr>
            <a:r>
              <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rPr>
              <a:t>A review of the quality of care provided to adults with acute limb ischaemia</a:t>
            </a:r>
          </a:p>
        </p:txBody>
      </p:sp>
      <p:pic>
        <p:nvPicPr>
          <p:cNvPr id="10" name="Picture 9">
            <a:extLst>
              <a:ext uri="{FF2B5EF4-FFF2-40B4-BE49-F238E27FC236}">
                <a16:creationId xmlns:a16="http://schemas.microsoft.com/office/drawing/2014/main" id="{42658256-8AC3-A244-D9EE-155DFFA4E33F}"/>
              </a:ext>
            </a:extLst>
          </p:cNvPr>
          <p:cNvPicPr>
            <a:picLocks noChangeAspect="1"/>
          </p:cNvPicPr>
          <p:nvPr/>
        </p:nvPicPr>
        <p:blipFill>
          <a:blip r:embed="rId3"/>
          <a:stretch>
            <a:fillRect/>
          </a:stretch>
        </p:blipFill>
        <p:spPr>
          <a:xfrm>
            <a:off x="451262" y="0"/>
            <a:ext cx="5187537" cy="6857999"/>
          </a:xfrm>
          <a:prstGeom prst="rect">
            <a:avLst/>
          </a:prstGeom>
          <a:solidFill>
            <a:srgbClr val="465A78"/>
          </a:solidFill>
        </p:spPr>
      </p:pic>
    </p:spTree>
    <p:extLst>
      <p:ext uri="{BB962C8B-B14F-4D97-AF65-F5344CB8AC3E}">
        <p14:creationId xmlns:p14="http://schemas.microsoft.com/office/powerpoint/2010/main" val="33243556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D7470C0C-EBA6-C4FF-8636-BA9DA4F8F49C}"/>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DBDA422-1884-C78F-56BB-F9F8E2B321FE}"/>
              </a:ext>
            </a:extLst>
          </p:cNvPr>
          <p:cNvSpPr txBox="1">
            <a:spLocks/>
          </p:cNvSpPr>
          <p:nvPr/>
        </p:nvSpPr>
        <p:spPr bwMode="auto">
          <a:xfrm>
            <a:off x="4355690" y="1433447"/>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endParaRPr lang="en-GB" sz="700" b="1" dirty="0">
              <a:solidFill>
                <a:srgbClr val="00236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i="1" dirty="0">
                <a:solidFill>
                  <a:srgbClr val="465A78"/>
                </a:solidFill>
                <a:latin typeface="Calibri" panose="020F0502020204030204" pitchFamily="34" charset="0"/>
                <a:ea typeface="Calibri" panose="020F0502020204030204" pitchFamily="34" charset="0"/>
                <a:cs typeface="Times New Roman" panose="02020603050405020304" pitchFamily="18" charset="0"/>
              </a:rPr>
              <a:t>Networks were underused and non-vascular specialists reported not being confident to treat patients in the spoke hospitals but had no formal transfer option to the vascular hub. </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There were 34/91 spoke hospitals in which medical records could be shared electronically and 56/91 in which images could be shared immediately. All other systems that were described, such as email and paper copies, risk delays or other harm.</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In total, 138/330 (41.8%) patients attended a spoke hospital and were then transferred to a vascular hub.</a:t>
            </a:r>
            <a:endPar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227966DF-33C5-0B41-ECBE-EFB18BE6D91B}"/>
              </a:ext>
            </a:extLst>
          </p:cNvPr>
          <p:cNvSpPr>
            <a:spLocks noGrp="1"/>
          </p:cNvSpPr>
          <p:nvPr>
            <p:ph idx="1"/>
          </p:nvPr>
        </p:nvSpPr>
        <p:spPr>
          <a:xfrm>
            <a:off x="1209368" y="126008"/>
            <a:ext cx="10852003" cy="1202048"/>
          </a:xfrm>
          <a:solidFill>
            <a:srgbClr val="465A78"/>
          </a:solidFill>
          <a:ln w="38100">
            <a:noFill/>
          </a:ln>
          <a:scene3d>
            <a:camera prst="orthographicFront"/>
            <a:lightRig rig="threePt" dir="t"/>
          </a:scene3d>
          <a:sp3d>
            <a:bevelT/>
          </a:sp3d>
        </p:spPr>
        <p:txBody>
          <a:bodyPr anchor="ctr">
            <a:normAutofit/>
          </a:bodyPr>
          <a:lstStyle/>
          <a:p>
            <a:pPr marL="0" indent="0">
              <a:buNone/>
            </a:pPr>
            <a:r>
              <a:rPr lang="en-GB" sz="2200" b="1" cap="all" dirty="0">
                <a:solidFill>
                  <a:schemeClr val="bg1"/>
                </a:solidFill>
                <a:latin typeface="Calibri" panose="020F0502020204030204" pitchFamily="34" charset="0"/>
                <a:cs typeface="Times New Roman" panose="02020603050405020304" pitchFamily="18" charset="0"/>
              </a:rPr>
              <a:t>Organise vascular networks to provide timely access to vascular specialists skilled in treating people with acute limb ischaemia. </a:t>
            </a:r>
          </a:p>
        </p:txBody>
      </p:sp>
      <p:sp>
        <p:nvSpPr>
          <p:cNvPr id="8" name="Content Placeholder 2">
            <a:extLst>
              <a:ext uri="{FF2B5EF4-FFF2-40B4-BE49-F238E27FC236}">
                <a16:creationId xmlns:a16="http://schemas.microsoft.com/office/drawing/2014/main" id="{907E3F1D-2732-4B30-64B9-4E2B51F08766}"/>
              </a:ext>
            </a:extLst>
          </p:cNvPr>
          <p:cNvSpPr txBox="1">
            <a:spLocks/>
          </p:cNvSpPr>
          <p:nvPr/>
        </p:nvSpPr>
        <p:spPr bwMode="auto">
          <a:xfrm>
            <a:off x="122536" y="126007"/>
            <a:ext cx="1008174" cy="1202049"/>
          </a:xfrm>
          <a:prstGeom prst="rect">
            <a:avLst/>
          </a:prstGeom>
          <a:solidFill>
            <a:srgbClr val="465A78"/>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3</a:t>
            </a:r>
          </a:p>
        </p:txBody>
      </p:sp>
      <p:pic>
        <p:nvPicPr>
          <p:cNvPr id="2" name="Picture 1">
            <a:extLst>
              <a:ext uri="{FF2B5EF4-FFF2-40B4-BE49-F238E27FC236}">
                <a16:creationId xmlns:a16="http://schemas.microsoft.com/office/drawing/2014/main" id="{1CB0035D-5034-FFA5-63EC-E5996B8B59F3}"/>
              </a:ext>
            </a:extLst>
          </p:cNvPr>
          <p:cNvPicPr>
            <a:picLocks noChangeAspect="1"/>
          </p:cNvPicPr>
          <p:nvPr/>
        </p:nvPicPr>
        <p:blipFill>
          <a:blip r:embed="rId3"/>
          <a:stretch>
            <a:fillRect/>
          </a:stretch>
        </p:blipFill>
        <p:spPr>
          <a:xfrm>
            <a:off x="98323" y="1437184"/>
            <a:ext cx="4168663" cy="3537938"/>
          </a:xfrm>
          <a:prstGeom prst="rect">
            <a:avLst/>
          </a:prstGeom>
          <a:scene3d>
            <a:camera prst="orthographicFront"/>
            <a:lightRig rig="threePt" dir="t"/>
          </a:scene3d>
          <a:sp3d>
            <a:bevelT/>
          </a:sp3d>
        </p:spPr>
      </p:pic>
    </p:spTree>
    <p:extLst>
      <p:ext uri="{BB962C8B-B14F-4D97-AF65-F5344CB8AC3E}">
        <p14:creationId xmlns:p14="http://schemas.microsoft.com/office/powerpoint/2010/main" val="66684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E9F7AEEA-12F3-B87F-0918-244B7C411231}"/>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2E83E98-BFB2-7C0F-FE1F-43CB737A9FC4}"/>
              </a:ext>
            </a:extLst>
          </p:cNvPr>
          <p:cNvSpPr txBox="1">
            <a:spLocks/>
          </p:cNvSpPr>
          <p:nvPr/>
        </p:nvSpPr>
        <p:spPr bwMode="auto">
          <a:xfrm>
            <a:off x="4355690" y="1437184"/>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endParaRPr lang="en-GB" sz="700" b="1" dirty="0">
              <a:solidFill>
                <a:srgbClr val="00236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i="1" dirty="0">
                <a:solidFill>
                  <a:srgbClr val="465A78"/>
                </a:solidFill>
                <a:latin typeface="Calibri" panose="020F0502020204030204" pitchFamily="34" charset="0"/>
                <a:ea typeface="Calibri" panose="020F0502020204030204" pitchFamily="34" charset="0"/>
                <a:cs typeface="Times New Roman" panose="02020603050405020304" pitchFamily="18" charset="0"/>
              </a:rPr>
              <a:t>There is no national guideline covering the care pathways between primary care, spoke hospitals and vascular hubs for patients with acute limb ischaemia.</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Written guidance specific to the management of suspected ALI was available in only 56/91 spoke hospitals, and when it did exist key components were often missing. </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Using an ALI pathway in the vascular hub appeared to have a positive impact on care: 3/46 (6.5%) patients experienced a delay on an ALI pathway compared to 18/165 (10.9%) not on a pathway. </a:t>
            </a:r>
          </a:p>
        </p:txBody>
      </p:sp>
      <p:sp>
        <p:nvSpPr>
          <p:cNvPr id="5" name="Content Placeholder 2">
            <a:extLst>
              <a:ext uri="{FF2B5EF4-FFF2-40B4-BE49-F238E27FC236}">
                <a16:creationId xmlns:a16="http://schemas.microsoft.com/office/drawing/2014/main" id="{6CB1D218-6C1F-9542-A287-627DEE07CA44}"/>
              </a:ext>
            </a:extLst>
          </p:cNvPr>
          <p:cNvSpPr>
            <a:spLocks noGrp="1"/>
          </p:cNvSpPr>
          <p:nvPr>
            <p:ph idx="1"/>
          </p:nvPr>
        </p:nvSpPr>
        <p:spPr>
          <a:xfrm>
            <a:off x="1217461" y="145673"/>
            <a:ext cx="10852003" cy="1202048"/>
          </a:xfrm>
          <a:solidFill>
            <a:srgbClr val="465A78"/>
          </a:solidFill>
          <a:ln w="38100">
            <a:noFill/>
          </a:ln>
          <a:scene3d>
            <a:camera prst="orthographicFront"/>
            <a:lightRig rig="threePt" dir="t"/>
          </a:scene3d>
          <a:sp3d>
            <a:bevelT/>
          </a:sp3d>
        </p:spPr>
        <p:txBody>
          <a:bodyPr anchor="ctr">
            <a:normAutofit/>
          </a:bodyPr>
          <a:lstStyle/>
          <a:p>
            <a:pPr marL="0" indent="0">
              <a:buNone/>
            </a:pPr>
            <a:r>
              <a:rPr lang="en-GB" sz="2200" b="1" cap="all" dirty="0">
                <a:solidFill>
                  <a:schemeClr val="bg1"/>
                </a:solidFill>
                <a:latin typeface="Calibri" panose="020F0502020204030204" pitchFamily="34" charset="0"/>
                <a:cs typeface="Times New Roman" panose="02020603050405020304" pitchFamily="18" charset="0"/>
              </a:rPr>
              <a:t>Develop a national guideline for the management of acute limb ischaemia.</a:t>
            </a:r>
          </a:p>
        </p:txBody>
      </p:sp>
      <p:sp>
        <p:nvSpPr>
          <p:cNvPr id="8" name="Content Placeholder 2">
            <a:extLst>
              <a:ext uri="{FF2B5EF4-FFF2-40B4-BE49-F238E27FC236}">
                <a16:creationId xmlns:a16="http://schemas.microsoft.com/office/drawing/2014/main" id="{973C7C36-DF49-C977-AE9C-6166E9AD7109}"/>
              </a:ext>
            </a:extLst>
          </p:cNvPr>
          <p:cNvSpPr txBox="1">
            <a:spLocks/>
          </p:cNvSpPr>
          <p:nvPr/>
        </p:nvSpPr>
        <p:spPr bwMode="auto">
          <a:xfrm>
            <a:off x="122536" y="126007"/>
            <a:ext cx="1008174" cy="1202049"/>
          </a:xfrm>
          <a:prstGeom prst="rect">
            <a:avLst/>
          </a:prstGeom>
          <a:solidFill>
            <a:srgbClr val="465A78"/>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4</a:t>
            </a:r>
          </a:p>
        </p:txBody>
      </p:sp>
      <p:pic>
        <p:nvPicPr>
          <p:cNvPr id="2" name="Picture 1">
            <a:extLst>
              <a:ext uri="{FF2B5EF4-FFF2-40B4-BE49-F238E27FC236}">
                <a16:creationId xmlns:a16="http://schemas.microsoft.com/office/drawing/2014/main" id="{A1FDCAED-BF54-2A31-8E2B-B60A9E83DBAD}"/>
              </a:ext>
            </a:extLst>
          </p:cNvPr>
          <p:cNvPicPr>
            <a:picLocks noChangeAspect="1"/>
          </p:cNvPicPr>
          <p:nvPr/>
        </p:nvPicPr>
        <p:blipFill>
          <a:blip r:embed="rId3"/>
          <a:stretch>
            <a:fillRect/>
          </a:stretch>
        </p:blipFill>
        <p:spPr>
          <a:xfrm>
            <a:off x="98323" y="1437184"/>
            <a:ext cx="4168663" cy="3537938"/>
          </a:xfrm>
          <a:prstGeom prst="rect">
            <a:avLst/>
          </a:prstGeom>
          <a:scene3d>
            <a:camera prst="orthographicFront"/>
            <a:lightRig rig="threePt" dir="t"/>
          </a:scene3d>
          <a:sp3d>
            <a:bevelT/>
          </a:sp3d>
        </p:spPr>
      </p:pic>
    </p:spTree>
    <p:extLst>
      <p:ext uri="{BB962C8B-B14F-4D97-AF65-F5344CB8AC3E}">
        <p14:creationId xmlns:p14="http://schemas.microsoft.com/office/powerpoint/2010/main" val="52250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F4713BAF-F474-9832-AF8F-1D1E89F6A751}"/>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8C24AB-7E27-7285-8AAD-205C922BB6E7}"/>
              </a:ext>
            </a:extLst>
          </p:cNvPr>
          <p:cNvSpPr txBox="1">
            <a:spLocks/>
          </p:cNvSpPr>
          <p:nvPr/>
        </p:nvSpPr>
        <p:spPr bwMode="auto">
          <a:xfrm>
            <a:off x="4355690" y="1453112"/>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endParaRPr lang="en-GB" sz="700" b="1" dirty="0">
              <a:solidFill>
                <a:srgbClr val="00236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i="1" dirty="0">
                <a:solidFill>
                  <a:srgbClr val="465A78"/>
                </a:solidFill>
                <a:latin typeface="Calibri" panose="020F0502020204030204" pitchFamily="34" charset="0"/>
                <a:ea typeface="Calibri" panose="020F0502020204030204" pitchFamily="34" charset="0"/>
                <a:cs typeface="Times New Roman" panose="02020603050405020304" pitchFamily="18" charset="0"/>
              </a:rPr>
              <a:t>There is no clinical code for acute limb ischaemia and no registry to record data locally, therefore the true number of patients with ALI is unknown, leading to an absence of data to promote improvement in patient outcomes.</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Only 22/47 vascular hubs stated they recorded data on surgical procedures and 19/42 on interventional radiological procedures.</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The use of prospectively collected data for shared learning was uncommon with most learning occurring in morbidity and mortality meetings or due to reported adverse events.</a:t>
            </a:r>
          </a:p>
          <a:p>
            <a:pPr>
              <a:lnSpc>
                <a:spcPct val="107000"/>
              </a:lnSpc>
              <a:spcAft>
                <a:spcPts val="800"/>
              </a:spcAft>
            </a:pPr>
            <a:endPar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0BF56030-6DD2-D148-67FC-80B9D1504EAF}"/>
              </a:ext>
            </a:extLst>
          </p:cNvPr>
          <p:cNvSpPr>
            <a:spLocks noGrp="1"/>
          </p:cNvSpPr>
          <p:nvPr>
            <p:ph idx="1"/>
          </p:nvPr>
        </p:nvSpPr>
        <p:spPr>
          <a:xfrm>
            <a:off x="1209368" y="126008"/>
            <a:ext cx="10852003" cy="1202048"/>
          </a:xfrm>
          <a:solidFill>
            <a:srgbClr val="465A78"/>
          </a:solidFill>
          <a:ln w="38100">
            <a:noFill/>
          </a:ln>
          <a:scene3d>
            <a:camera prst="orthographicFront"/>
            <a:lightRig rig="threePt" dir="t"/>
          </a:scene3d>
          <a:sp3d>
            <a:bevelT/>
          </a:sp3d>
        </p:spPr>
        <p:txBody>
          <a:bodyPr anchor="ctr">
            <a:normAutofit/>
          </a:bodyPr>
          <a:lstStyle/>
          <a:p>
            <a:pPr marL="0" indent="0">
              <a:buNone/>
            </a:pPr>
            <a:r>
              <a:rPr lang="en-GB" sz="2200" b="1" cap="all" dirty="0">
                <a:solidFill>
                  <a:schemeClr val="bg1"/>
                </a:solidFill>
                <a:latin typeface="Calibri" panose="020F0502020204030204" pitchFamily="34" charset="0"/>
                <a:cs typeface="Times New Roman" panose="02020603050405020304" pitchFamily="18" charset="0"/>
              </a:rPr>
              <a:t>Capture focused data on acute limb ischaemia, to report on procedures and outcomes for patients with ALI.</a:t>
            </a:r>
          </a:p>
        </p:txBody>
      </p:sp>
      <p:sp>
        <p:nvSpPr>
          <p:cNvPr id="8" name="Content Placeholder 2">
            <a:extLst>
              <a:ext uri="{FF2B5EF4-FFF2-40B4-BE49-F238E27FC236}">
                <a16:creationId xmlns:a16="http://schemas.microsoft.com/office/drawing/2014/main" id="{A9756C9A-AD29-18CC-6AB8-86D31B424BC7}"/>
              </a:ext>
            </a:extLst>
          </p:cNvPr>
          <p:cNvSpPr txBox="1">
            <a:spLocks/>
          </p:cNvSpPr>
          <p:nvPr/>
        </p:nvSpPr>
        <p:spPr bwMode="auto">
          <a:xfrm>
            <a:off x="122536" y="126007"/>
            <a:ext cx="1008174" cy="1202049"/>
          </a:xfrm>
          <a:prstGeom prst="rect">
            <a:avLst/>
          </a:prstGeom>
          <a:solidFill>
            <a:srgbClr val="465A78"/>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5</a:t>
            </a:r>
          </a:p>
        </p:txBody>
      </p:sp>
      <p:pic>
        <p:nvPicPr>
          <p:cNvPr id="2" name="Picture 1">
            <a:extLst>
              <a:ext uri="{FF2B5EF4-FFF2-40B4-BE49-F238E27FC236}">
                <a16:creationId xmlns:a16="http://schemas.microsoft.com/office/drawing/2014/main" id="{C0B88EA1-A704-3F39-74C7-2E3ED9A5693B}"/>
              </a:ext>
            </a:extLst>
          </p:cNvPr>
          <p:cNvPicPr>
            <a:picLocks noChangeAspect="1"/>
          </p:cNvPicPr>
          <p:nvPr/>
        </p:nvPicPr>
        <p:blipFill>
          <a:blip r:embed="rId3"/>
          <a:stretch>
            <a:fillRect/>
          </a:stretch>
        </p:blipFill>
        <p:spPr>
          <a:xfrm>
            <a:off x="98323" y="1437184"/>
            <a:ext cx="4168663" cy="3537938"/>
          </a:xfrm>
          <a:prstGeom prst="rect">
            <a:avLst/>
          </a:prstGeom>
          <a:scene3d>
            <a:camera prst="orthographicFront"/>
            <a:lightRig rig="threePt" dir="t"/>
          </a:scene3d>
          <a:sp3d>
            <a:bevelT/>
          </a:sp3d>
        </p:spPr>
      </p:pic>
    </p:spTree>
    <p:extLst>
      <p:ext uri="{BB962C8B-B14F-4D97-AF65-F5344CB8AC3E}">
        <p14:creationId xmlns:p14="http://schemas.microsoft.com/office/powerpoint/2010/main" val="2310028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0C3C22F5-88FB-33BA-30C1-5192AA206B3A}"/>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CB4A4E9-181C-3EED-FC15-F2850B0D9D03}"/>
              </a:ext>
            </a:extLst>
          </p:cNvPr>
          <p:cNvSpPr txBox="1">
            <a:spLocks/>
          </p:cNvSpPr>
          <p:nvPr/>
        </p:nvSpPr>
        <p:spPr bwMode="auto">
          <a:xfrm>
            <a:off x="6171819" y="2758026"/>
            <a:ext cx="5568205" cy="681134"/>
          </a:xfrm>
          <a:prstGeom prst="rect">
            <a:avLst/>
          </a:prstGeom>
          <a:solidFill>
            <a:srgbClr val="FFFFFF">
              <a:lumMod val="95000"/>
            </a:srgb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3600" b="1" i="0" u="none" strike="noStrike" kern="0" cap="none" spc="0" normalizeH="0" baseline="0" noProof="0" dirty="0">
                <a:ln>
                  <a:noFill/>
                </a:ln>
                <a:solidFill>
                  <a:srgbClr val="465A78"/>
                </a:solidFill>
                <a:effectLst/>
                <a:uLnTx/>
                <a:uFillTx/>
                <a:latin typeface="Calibri" panose="020F0502020204030204" pitchFamily="34" charset="0"/>
                <a:ea typeface="Calibri" panose="020F0502020204030204" pitchFamily="34" charset="0"/>
                <a:cs typeface="Calibri" panose="020F0502020204030204" pitchFamily="34" charset="0"/>
              </a:rPr>
              <a:t>RECOMMENDATIONS</a:t>
            </a:r>
            <a:endParaRPr kumimoji="0" lang="en-GB" sz="2400" b="1" i="0" u="none" strike="noStrike" kern="0" cap="none" spc="0" normalizeH="0" baseline="0" noProof="0" dirty="0">
              <a:ln>
                <a:noFill/>
              </a:ln>
              <a:solidFill>
                <a:srgbClr val="465A78"/>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329F7F1-0293-99CC-F60A-71E7865D138E}"/>
              </a:ext>
            </a:extLst>
          </p:cNvPr>
          <p:cNvPicPr>
            <a:picLocks noChangeAspect="1"/>
          </p:cNvPicPr>
          <p:nvPr/>
        </p:nvPicPr>
        <p:blipFill>
          <a:blip r:embed="rId3"/>
          <a:stretch>
            <a:fillRect/>
          </a:stretch>
        </p:blipFill>
        <p:spPr>
          <a:xfrm>
            <a:off x="0" y="0"/>
            <a:ext cx="5638800" cy="6858000"/>
          </a:xfrm>
          <a:prstGeom prst="rect">
            <a:avLst/>
          </a:prstGeom>
        </p:spPr>
      </p:pic>
    </p:spTree>
    <p:extLst>
      <p:ext uri="{BB962C8B-B14F-4D97-AF65-F5344CB8AC3E}">
        <p14:creationId xmlns:p14="http://schemas.microsoft.com/office/powerpoint/2010/main" val="240609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72A078A6-0D29-868F-FB56-A0B38CD89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0B6DB-C136-C012-9C7F-87A83D215F66}"/>
              </a:ext>
            </a:extLst>
          </p:cNvPr>
          <p:cNvSpPr>
            <a:spLocks noGrp="1"/>
          </p:cNvSpPr>
          <p:nvPr>
            <p:ph type="title"/>
          </p:nvPr>
        </p:nvSpPr>
        <p:spPr>
          <a:solidFill>
            <a:schemeClr val="bg1">
              <a:lumMod val="75000"/>
            </a:schemeClr>
          </a:solidFill>
        </p:spPr>
        <p:txBody>
          <a:bodyPr/>
          <a:lstStyle/>
          <a:p>
            <a:pPr>
              <a:spcAft>
                <a:spcPts val="800"/>
              </a:spcAft>
              <a:buNone/>
            </a:pPr>
            <a:r>
              <a:rPr lang="en-GB" sz="2800" b="1" dirty="0">
                <a:solidFill>
                  <a:srgbClr val="2B3749"/>
                </a:solidFill>
                <a:effectLst/>
                <a:latin typeface="Calibri" panose="020F0502020204030204" pitchFamily="34" charset="0"/>
                <a:ea typeface="Calibri" panose="020F0502020204030204" pitchFamily="34" charset="0"/>
                <a:cs typeface="Calibri" panose="020F0502020204030204" pitchFamily="34" charset="0"/>
              </a:rPr>
              <a:t>Raise awareness of acute limb ischaemia, how to recognise it and what actions to take to reduce delays in the treatment pathway. </a:t>
            </a:r>
          </a:p>
        </p:txBody>
      </p:sp>
      <p:sp>
        <p:nvSpPr>
          <p:cNvPr id="3" name="Content Placeholder 2">
            <a:extLst>
              <a:ext uri="{FF2B5EF4-FFF2-40B4-BE49-F238E27FC236}">
                <a16:creationId xmlns:a16="http://schemas.microsoft.com/office/drawing/2014/main" id="{6A3FB078-155F-5D80-1C8D-A3A96B0D58CE}"/>
              </a:ext>
            </a:extLst>
          </p:cNvPr>
          <p:cNvSpPr>
            <a:spLocks noGrp="1"/>
          </p:cNvSpPr>
          <p:nvPr>
            <p:ph idx="1"/>
          </p:nvPr>
        </p:nvSpPr>
        <p:spPr>
          <a:xfrm>
            <a:off x="533400" y="1201240"/>
            <a:ext cx="10972800" cy="4455520"/>
          </a:xfrm>
        </p:spPr>
        <p:txBody>
          <a:bodyPr/>
          <a:lstStyle/>
          <a:p>
            <a:pPr lvl="0"/>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Raise awareness with patients and the public about the symptoms and who to contact.</a:t>
            </a:r>
          </a:p>
          <a:p>
            <a:pPr lvl="0"/>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Raise awareness with healthcare professionals in primary care, community care and all emergency departments (vascular hubs and spoke hospitals).</a:t>
            </a:r>
          </a:p>
          <a:p>
            <a:pPr marL="0" lvl="0" indent="0">
              <a:buNone/>
            </a:pPr>
            <a:endParaRPr lang="en-GB" sz="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b="0" i="1" u="none" strike="noStrike" baseline="0" dirty="0">
                <a:solidFill>
                  <a:schemeClr val="bg1"/>
                </a:solidFill>
                <a:latin typeface="Calibri" panose="020F0502020204030204" pitchFamily="34" charset="0"/>
              </a:rPr>
              <a:t>PATIENT AND PUBLIC AWARENESS</a:t>
            </a:r>
          </a:p>
          <a:p>
            <a:pPr marL="0" indent="0">
              <a:buNone/>
            </a:pPr>
            <a:r>
              <a:rPr lang="en-GB" sz="1800" b="0" i="1" u="none" strike="noStrike" baseline="0" dirty="0">
                <a:solidFill>
                  <a:schemeClr val="bg1"/>
                </a:solidFill>
                <a:latin typeface="Calibri" panose="020F0502020204030204" pitchFamily="34" charset="0"/>
              </a:rPr>
              <a:t>The Office for Health Improvement and Disparities (previously Public Health England), Public Health Wales, Public Health Agency Northern Ireland, Public Health Jersey.</a:t>
            </a:r>
          </a:p>
          <a:p>
            <a:pPr marL="0" indent="0">
              <a:buNone/>
            </a:pPr>
            <a:r>
              <a:rPr lang="en-GB" sz="1800" b="0" i="1" u="none" strike="noStrike" baseline="0" dirty="0">
                <a:solidFill>
                  <a:schemeClr val="bg1"/>
                </a:solidFill>
                <a:latin typeface="Calibri" panose="020F0502020204030204" pitchFamily="34" charset="0"/>
              </a:rPr>
              <a:t>CLINICAL AWARENESS</a:t>
            </a:r>
          </a:p>
          <a:p>
            <a:pPr marL="0" indent="0">
              <a:buNone/>
            </a:pPr>
            <a:r>
              <a:rPr lang="en-GB" sz="1800" b="0" i="1" u="none" strike="noStrike" baseline="0" dirty="0">
                <a:solidFill>
                  <a:schemeClr val="bg1"/>
                </a:solidFill>
                <a:latin typeface="Calibri" panose="020F0502020204030204" pitchFamily="34" charset="0"/>
              </a:rPr>
              <a:t>Commissioners (including NHSE Vascular Services clinical reference group) and integrated care boards in discussion with their trusts/health boards. </a:t>
            </a:r>
          </a:p>
          <a:p>
            <a:pPr marL="0" lvl="0" indent="0" algn="just" eaLnBrk="0" fontAlgn="base" hangingPunct="0">
              <a:lnSpc>
                <a:spcPct val="115000"/>
              </a:lnSpc>
              <a:spcAft>
                <a:spcPts val="1000"/>
              </a:spcAft>
              <a:buNone/>
              <a:tabLst>
                <a:tab pos="457200" algn="l"/>
              </a:tabLst>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800" b="1" i="1" dirty="0">
                <a:solidFill>
                  <a:schemeClr val="bg1"/>
                </a:solidFill>
                <a:effectLst/>
                <a:latin typeface="Calibri" panose="020F0502020204030204" pitchFamily="34" charset="0"/>
                <a:ea typeface="Calibri" panose="020F0502020204030204" pitchFamily="34" charset="0"/>
              </a:rPr>
              <a:t>: </a:t>
            </a:r>
            <a:r>
              <a:rPr lang="en-GB" sz="1800" i="1" dirty="0">
                <a:solidFill>
                  <a:schemeClr val="bg1"/>
                </a:solidFill>
                <a:effectLst/>
                <a:latin typeface="Calibri" panose="020F0502020204030204" pitchFamily="34" charset="0"/>
                <a:ea typeface="Calibri" panose="020F0502020204030204" pitchFamily="34" charset="0"/>
              </a:rPr>
              <a:t>Vascular Society, British Society of Interventional Radiology, NHS 111, Royal College of Surgeons of England, Royal College of Anaesthetists, Association of Surgeons of Great Britain and Ireland, Association of Anaesthetists, Royal College of General Practitioners, Royal College of Emergency Medicine, Royal College of Physicians, Royal College of Radiologists, British Society of Endovascular Therapy, Association of Ambulance Chief Executives, Joint Royal Colleges Ambulance Liaison Committee, Royal College of Nursing, Diabetes UK, Legs Matter, The Patients Association.</a:t>
            </a:r>
            <a:endParaRPr lang="en-GB" dirty="0">
              <a:solidFill>
                <a:schemeClr val="bg1"/>
              </a:solidFill>
            </a:endParaRPr>
          </a:p>
        </p:txBody>
      </p:sp>
    </p:spTree>
    <p:extLst>
      <p:ext uri="{BB962C8B-B14F-4D97-AF65-F5344CB8AC3E}">
        <p14:creationId xmlns:p14="http://schemas.microsoft.com/office/powerpoint/2010/main" val="152916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9EE62A8A-657C-51D5-BD66-D201F12CD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9B7710-0901-DF4A-341C-B25BCA47534A}"/>
              </a:ext>
            </a:extLst>
          </p:cNvPr>
          <p:cNvSpPr>
            <a:spLocks noGrp="1"/>
          </p:cNvSpPr>
          <p:nvPr>
            <p:ph type="title"/>
          </p:nvPr>
        </p:nvSpPr>
        <p:spPr>
          <a:solidFill>
            <a:schemeClr val="bg1">
              <a:lumMod val="75000"/>
            </a:schemeClr>
          </a:solidFill>
        </p:spPr>
        <p:txBody>
          <a:bodyPr/>
          <a:lstStyle/>
          <a:p>
            <a:pPr>
              <a:spcAft>
                <a:spcPts val="800"/>
              </a:spcAft>
              <a:buNone/>
            </a:pPr>
            <a:r>
              <a:rPr lang="en-GB" sz="2800" b="1" dirty="0">
                <a:solidFill>
                  <a:srgbClr val="2B3749"/>
                </a:solidFill>
                <a:latin typeface="Calibri" panose="020F0502020204030204" pitchFamily="34" charset="0"/>
                <a:ea typeface="Calibri" panose="020F0502020204030204" pitchFamily="34" charset="0"/>
                <a:cs typeface="Calibri" panose="020F0502020204030204" pitchFamily="34" charset="0"/>
              </a:rPr>
              <a:t>Risk stratify and refer/transfer patients with symptoms of acute limb ischaemia and new sensory or motor impairment* directly to a vascular hub.</a:t>
            </a:r>
            <a:endParaRPr lang="en-GB" sz="2800" b="1" dirty="0">
              <a:solidFill>
                <a:srgbClr val="2B374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5D42606-E004-E60F-EA4E-26B7C787E129}"/>
              </a:ext>
            </a:extLst>
          </p:cNvPr>
          <p:cNvSpPr>
            <a:spLocks noGrp="1"/>
          </p:cNvSpPr>
          <p:nvPr>
            <p:ph idx="1"/>
          </p:nvPr>
        </p:nvSpPr>
        <p:spPr>
          <a:xfrm>
            <a:off x="542925" y="1196382"/>
            <a:ext cx="10972800" cy="5385393"/>
          </a:xfrm>
        </p:spPr>
        <p:txBody>
          <a:bodyPr/>
          <a:lstStyle/>
          <a:p>
            <a:pPr marL="0" indent="0">
              <a:buNone/>
            </a:pPr>
            <a:r>
              <a:rPr lang="en-GB"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*These would be patients with a Rutherford IIb category, affecting more than the toes </a:t>
            </a:r>
          </a:p>
          <a:p>
            <a:pPr marL="0" indent="0">
              <a:buNone/>
            </a:pPr>
            <a:endParaRPr lang="en-GB" sz="80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b="0" i="1" u="none" strike="noStrike" baseline="0" dirty="0">
                <a:solidFill>
                  <a:schemeClr val="bg1"/>
                </a:solidFill>
                <a:latin typeface="Calibri" panose="020F0502020204030204" pitchFamily="34" charset="0"/>
              </a:rPr>
              <a:t>Commissioners and integrated care boards in discussion with their trusts/health boards.</a:t>
            </a:r>
          </a:p>
          <a:p>
            <a:pPr marL="0" indent="0">
              <a:buNone/>
            </a:pPr>
            <a:endParaRPr lang="en-GB" sz="800" b="0" i="1" u="none" strike="noStrike" baseline="0" dirty="0">
              <a:solidFill>
                <a:schemeClr val="bg1"/>
              </a:solidFill>
              <a:latin typeface="Calibri" panose="020F0502020204030204" pitchFamily="34" charset="0"/>
            </a:endParaRPr>
          </a:p>
          <a:p>
            <a:pPr marL="0" indent="0">
              <a:buNone/>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800" b="1" i="1" dirty="0">
                <a:solidFill>
                  <a:schemeClr val="bg1"/>
                </a:solidFill>
                <a:effectLst/>
                <a:latin typeface="Calibri" panose="020F0502020204030204" pitchFamily="34" charset="0"/>
                <a:ea typeface="Calibri" panose="020F0502020204030204" pitchFamily="34" charset="0"/>
              </a:rPr>
              <a:t>: </a:t>
            </a:r>
            <a:r>
              <a:rPr lang="en-GB" sz="1800" i="1" dirty="0">
                <a:solidFill>
                  <a:schemeClr val="bg1"/>
                </a:solidFill>
                <a:effectLst/>
                <a:latin typeface="Calibri" panose="020F0502020204030204" pitchFamily="34" charset="0"/>
                <a:ea typeface="Calibri" panose="020F0502020204030204" pitchFamily="34" charset="0"/>
              </a:rPr>
              <a:t>Vascular Society, British Society of Interventional Radiology, Royal College of Surgeons of England, Royal College of Anaesthetists, Association of Surgeons of Great Britain and Ireland, Association of Anaesthetists, Royal College of General Practitioners, Royal College of Emergency Medicine, Royal College of Physicians, Royal College of Radiologists, Royal College of Nursing, Association of Ambulance Chief Executives, Joint Royal Colleges Ambulance Liaison Committee.</a:t>
            </a:r>
            <a:endParaRPr lang="en-GB" dirty="0">
              <a:solidFill>
                <a:schemeClr val="bg1"/>
              </a:solidFill>
            </a:endParaRPr>
          </a:p>
        </p:txBody>
      </p:sp>
    </p:spTree>
    <p:extLst>
      <p:ext uri="{BB962C8B-B14F-4D97-AF65-F5344CB8AC3E}">
        <p14:creationId xmlns:p14="http://schemas.microsoft.com/office/powerpoint/2010/main" val="3754830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80AC79ED-550E-DE13-66D8-BDCAC2A67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72639-A0B1-E07A-AAB6-3B0B916C837D}"/>
              </a:ext>
            </a:extLst>
          </p:cNvPr>
          <p:cNvSpPr>
            <a:spLocks noGrp="1"/>
          </p:cNvSpPr>
          <p:nvPr>
            <p:ph type="title"/>
          </p:nvPr>
        </p:nvSpPr>
        <p:spPr>
          <a:solidFill>
            <a:schemeClr val="bg1">
              <a:lumMod val="75000"/>
            </a:schemeClr>
          </a:solidFill>
        </p:spPr>
        <p:txBody>
          <a:bodyPr/>
          <a:lstStyle/>
          <a:p>
            <a:pPr>
              <a:spcAft>
                <a:spcPts val="800"/>
              </a:spcAft>
              <a:buNone/>
            </a:pPr>
            <a:r>
              <a:rPr lang="en-GB" sz="2800" b="1" dirty="0">
                <a:solidFill>
                  <a:srgbClr val="2B3749"/>
                </a:solidFill>
                <a:latin typeface="Calibri" panose="020F0502020204030204" pitchFamily="34" charset="0"/>
                <a:ea typeface="Calibri" panose="020F0502020204030204" pitchFamily="34" charset="0"/>
                <a:cs typeface="Calibri" panose="020F0502020204030204" pitchFamily="34" charset="0"/>
              </a:rPr>
              <a:t>Organise vascular networks to provide timely access to vascular specialists skilled in treating people with acute limb ischaemia.</a:t>
            </a:r>
            <a:endParaRPr lang="en-GB" sz="2800" b="1" dirty="0">
              <a:solidFill>
                <a:srgbClr val="2B374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7C2E099-192A-D421-6BD1-18E5B3427A3D}"/>
              </a:ext>
            </a:extLst>
          </p:cNvPr>
          <p:cNvSpPr>
            <a:spLocks noGrp="1"/>
          </p:cNvSpPr>
          <p:nvPr>
            <p:ph idx="1"/>
          </p:nvPr>
        </p:nvSpPr>
        <p:spPr>
          <a:xfrm>
            <a:off x="609600" y="1291632"/>
            <a:ext cx="10972800" cy="5032968"/>
          </a:xfrm>
        </p:spPr>
        <p:txBody>
          <a:bodyPr/>
          <a:lstStyle/>
          <a:p>
            <a:pPr marL="0" indent="0">
              <a:buNone/>
            </a:pPr>
            <a:r>
              <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b="0" i="1" u="none" strike="noStrike" baseline="0" dirty="0">
                <a:solidFill>
                  <a:schemeClr val="bg1"/>
                </a:solidFill>
                <a:latin typeface="Calibri" panose="020F0502020204030204" pitchFamily="34" charset="0"/>
              </a:rPr>
              <a:t>Commissioners/integrated care boards with the hospitals in their trusts/health boards</a:t>
            </a:r>
          </a:p>
          <a:p>
            <a:pPr marL="0" indent="0">
              <a:buNone/>
            </a:pPr>
            <a:endParaRPr lang="en-GB" sz="8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800" b="1" i="1" dirty="0">
                <a:solidFill>
                  <a:schemeClr val="bg1"/>
                </a:solidFill>
                <a:effectLst/>
                <a:latin typeface="Calibri" panose="020F0502020204030204" pitchFamily="34" charset="0"/>
                <a:ea typeface="Calibri" panose="020F0502020204030204" pitchFamily="34" charset="0"/>
              </a:rPr>
              <a:t>: </a:t>
            </a:r>
            <a:r>
              <a:rPr lang="en-GB" sz="1800" i="1" dirty="0">
                <a:solidFill>
                  <a:schemeClr val="bg1"/>
                </a:solidFill>
                <a:effectLst/>
                <a:latin typeface="Calibri" panose="020F0502020204030204" pitchFamily="34" charset="0"/>
                <a:ea typeface="Calibri" panose="020F0502020204030204" pitchFamily="34" charset="0"/>
              </a:rPr>
              <a:t>Royal College of Surgeons of England, Vascular Society, Royal College of Anaesthetists, Association of Surgeons of Great Britain and Ireland, Association of Anaesthetists, Royal College of General Practitioners, Royal College of Emergency Medicine, Royal College of Physicians, Royal College of Radiologists, Association of Ambulance Chief Executives, Joint Royal Colleges Ambulance Liaison Committee.</a:t>
            </a:r>
            <a:endParaRPr lang="en-GB" dirty="0">
              <a:solidFill>
                <a:schemeClr val="bg1"/>
              </a:solidFill>
            </a:endParaRPr>
          </a:p>
        </p:txBody>
      </p:sp>
    </p:spTree>
    <p:extLst>
      <p:ext uri="{BB962C8B-B14F-4D97-AF65-F5344CB8AC3E}">
        <p14:creationId xmlns:p14="http://schemas.microsoft.com/office/powerpoint/2010/main" val="1429699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9C0FC098-69BC-BEDE-21B4-C446A3D69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A04F6-C395-4DCF-5D9D-2BD891C7D3D2}"/>
              </a:ext>
            </a:extLst>
          </p:cNvPr>
          <p:cNvSpPr>
            <a:spLocks noGrp="1"/>
          </p:cNvSpPr>
          <p:nvPr>
            <p:ph type="title"/>
          </p:nvPr>
        </p:nvSpPr>
        <p:spPr>
          <a:solidFill>
            <a:schemeClr val="bg1">
              <a:lumMod val="75000"/>
            </a:schemeClr>
          </a:solidFill>
        </p:spPr>
        <p:txBody>
          <a:bodyPr/>
          <a:lstStyle/>
          <a:p>
            <a:pPr eaLnBrk="0" fontAlgn="base" hangingPunct="0">
              <a:spcAft>
                <a:spcPts val="800"/>
              </a:spcAft>
              <a:buNone/>
            </a:pPr>
            <a:r>
              <a:rPr lang="en-GB" sz="2800" b="1" dirty="0">
                <a:solidFill>
                  <a:srgbClr val="2B3749"/>
                </a:solidFill>
                <a:effectLst/>
                <a:latin typeface="Calibri" panose="020F0502020204030204" pitchFamily="34" charset="0"/>
                <a:ea typeface="Calibri" panose="020F0502020204030204" pitchFamily="34" charset="0"/>
                <a:cs typeface="Times New Roman" panose="02020603050405020304" pitchFamily="18" charset="0"/>
              </a:rPr>
              <a:t>Develop a national guideline for the management of acute limb ischaemia</a:t>
            </a:r>
            <a:r>
              <a:rPr lang="en-GB" sz="2800" b="1" dirty="0">
                <a:solidFill>
                  <a:srgbClr val="465A78"/>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483E619F-8659-413B-D91B-C6B493F43B96}"/>
              </a:ext>
            </a:extLst>
          </p:cNvPr>
          <p:cNvSpPr>
            <a:spLocks noGrp="1"/>
          </p:cNvSpPr>
          <p:nvPr>
            <p:ph idx="1"/>
          </p:nvPr>
        </p:nvSpPr>
        <p:spPr>
          <a:xfrm>
            <a:off x="609600" y="1215432"/>
            <a:ext cx="10972800" cy="5175843"/>
          </a:xfrm>
        </p:spPr>
        <p:txBody>
          <a:bodyPr/>
          <a:lstStyle/>
          <a:p>
            <a:pPr marL="0" indent="0">
              <a:buNone/>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For action by:</a:t>
            </a:r>
            <a:r>
              <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800" i="1" dirty="0">
                <a:solidFill>
                  <a:schemeClr val="bg1"/>
                </a:solidFill>
                <a:latin typeface="Calibri" panose="020F0502020204030204" pitchFamily="34" charset="0"/>
              </a:rPr>
              <a:t>Commissioners/integrated care boards with the hospitals in their trusts/health boards</a:t>
            </a:r>
            <a:endPar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8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800" b="1" i="1" dirty="0">
                <a:solidFill>
                  <a:schemeClr val="bg1"/>
                </a:solidFill>
                <a:effectLst/>
                <a:latin typeface="Calibri" panose="020F0502020204030204" pitchFamily="34" charset="0"/>
                <a:ea typeface="Calibri" panose="020F0502020204030204" pitchFamily="34" charset="0"/>
              </a:rPr>
              <a:t>: </a:t>
            </a:r>
            <a:r>
              <a:rPr lang="en-GB" sz="1800" i="1" dirty="0">
                <a:solidFill>
                  <a:schemeClr val="bg1"/>
                </a:solidFill>
                <a:effectLst/>
                <a:latin typeface="Calibri" panose="020F0502020204030204" pitchFamily="34" charset="0"/>
                <a:ea typeface="Calibri" panose="020F0502020204030204" pitchFamily="34" charset="0"/>
              </a:rPr>
              <a:t>Royal Colleges of Physicians, Royal College of Emergency Medicine, Society for Acute Medicine, Royal College of Surgeons, Association of Surgeons, Royal College of Nursing, Faculty for Intensive Care Medicine, Intensive Care Society, Royal Pharmaceutical Society</a:t>
            </a:r>
            <a:endParaRPr lang="en-GB" dirty="0">
              <a:solidFill>
                <a:schemeClr val="bg1"/>
              </a:solidFill>
            </a:endParaRPr>
          </a:p>
        </p:txBody>
      </p:sp>
    </p:spTree>
    <p:extLst>
      <p:ext uri="{BB962C8B-B14F-4D97-AF65-F5344CB8AC3E}">
        <p14:creationId xmlns:p14="http://schemas.microsoft.com/office/powerpoint/2010/main" val="2401498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2EC4E888-C881-2DC1-BF2F-D6F929BB2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A9CDD-FC80-A043-0D67-A6A50FEE670C}"/>
              </a:ext>
            </a:extLst>
          </p:cNvPr>
          <p:cNvSpPr>
            <a:spLocks noGrp="1"/>
          </p:cNvSpPr>
          <p:nvPr>
            <p:ph type="title"/>
          </p:nvPr>
        </p:nvSpPr>
        <p:spPr>
          <a:solidFill>
            <a:schemeClr val="bg1">
              <a:lumMod val="75000"/>
            </a:schemeClr>
          </a:solidFill>
        </p:spPr>
        <p:txBody>
          <a:bodyPr/>
          <a:lstStyle/>
          <a:p>
            <a:r>
              <a:rPr lang="en-GB" sz="2800" b="1" dirty="0">
                <a:solidFill>
                  <a:srgbClr val="2B3749"/>
                </a:solidFill>
                <a:latin typeface="Calibri" panose="020F0502020204030204" pitchFamily="34" charset="0"/>
                <a:ea typeface="Calibri" panose="020F0502020204030204" pitchFamily="34" charset="0"/>
                <a:cs typeface="Calibri" panose="020F0502020204030204" pitchFamily="34" charset="0"/>
              </a:rPr>
              <a:t>Support the national vascular registry to capture focused data on acute limb ischaemia, and to report on procedures and outcomes for patients with ALI</a:t>
            </a:r>
            <a:r>
              <a:rPr lang="en-GB" sz="2800" b="1" baseline="30000" dirty="0">
                <a:solidFill>
                  <a:srgbClr val="2B3749"/>
                </a:solidFill>
                <a:latin typeface="Calibri" panose="020F0502020204030204" pitchFamily="34" charset="0"/>
                <a:ea typeface="Calibri" panose="020F0502020204030204" pitchFamily="34" charset="0"/>
                <a:cs typeface="Calibri" panose="020F0502020204030204" pitchFamily="34" charset="0"/>
              </a:rPr>
              <a:t>*</a:t>
            </a:r>
            <a:r>
              <a:rPr lang="en-GB" sz="2800" b="1" dirty="0">
                <a:solidFill>
                  <a:srgbClr val="2B3749"/>
                </a:solidFill>
                <a:latin typeface="Calibri" panose="020F0502020204030204" pitchFamily="34" charset="0"/>
                <a:ea typeface="Calibri" panose="020F0502020204030204" pitchFamily="34" charset="0"/>
                <a:cs typeface="Calibri" panose="020F0502020204030204" pitchFamily="34" charset="0"/>
              </a:rPr>
              <a:t>  </a:t>
            </a:r>
            <a:endParaRPr lang="en-GB" sz="2800" dirty="0">
              <a:solidFill>
                <a:srgbClr val="2B3749"/>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3ACD651-36AA-D8D3-CF52-4D74F961FBF3}"/>
              </a:ext>
            </a:extLst>
          </p:cNvPr>
          <p:cNvSpPr>
            <a:spLocks noGrp="1"/>
          </p:cNvSpPr>
          <p:nvPr>
            <p:ph idx="1"/>
          </p:nvPr>
        </p:nvSpPr>
        <p:spPr>
          <a:xfrm>
            <a:off x="609600" y="1196382"/>
            <a:ext cx="10972800" cy="5223468"/>
          </a:xfrm>
        </p:spPr>
        <p:txBody>
          <a:bodyPr/>
          <a:lstStyle/>
          <a:p>
            <a:pPr marL="0" indent="0">
              <a:buNone/>
            </a:pPr>
            <a:r>
              <a:rPr lang="en-GB"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*ICD-11 will be mandated in the UK in the next five years and has codes for upper and lower ALI that will allow data comparisons with the national vascular registry data and national patient episode data, unlike ICD-10 where ALI is coded with chronic limb-threatening ischaemia. </a:t>
            </a:r>
          </a:p>
          <a:p>
            <a:pPr marL="0" indent="0">
              <a:buNone/>
            </a:pPr>
            <a:endParaRPr lang="en-GB" sz="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b="0" i="1" u="none" strike="noStrike" baseline="0" dirty="0">
                <a:solidFill>
                  <a:schemeClr val="bg1"/>
                </a:solidFill>
                <a:latin typeface="Calibri" panose="020F0502020204030204" pitchFamily="34" charset="0"/>
              </a:rPr>
              <a:t>Funders and commissioners of the national vascular registry, working with the Royal College of Surgeons of England and partners as the current contract holder for the registry.</a:t>
            </a:r>
          </a:p>
          <a:p>
            <a:pPr marL="0" indent="0">
              <a:buNone/>
            </a:pPr>
            <a:endParaRPr lang="en-GB" sz="8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800" b="1" i="1" dirty="0">
                <a:solidFill>
                  <a:schemeClr val="bg1"/>
                </a:solidFill>
                <a:effectLst/>
                <a:latin typeface="Calibri" panose="020F0502020204030204" pitchFamily="34" charset="0"/>
                <a:ea typeface="Calibri" panose="020F0502020204030204" pitchFamily="34" charset="0"/>
              </a:rPr>
              <a:t>: </a:t>
            </a:r>
            <a:r>
              <a:rPr lang="en-GB" sz="1800" i="1" dirty="0">
                <a:solidFill>
                  <a:schemeClr val="bg1"/>
                </a:solidFill>
                <a:effectLst/>
                <a:latin typeface="Calibri" panose="020F0502020204030204" pitchFamily="34" charset="0"/>
                <a:ea typeface="Calibri" panose="020F0502020204030204" pitchFamily="34" charset="0"/>
              </a:rPr>
              <a:t>Vascular Society, British Society of Interventional Radiology, NHSE Vascular Services Clinical Reference Group, Vascular Anaesthetic Society of Great Britain and Ireland</a:t>
            </a:r>
            <a:endParaRPr lang="en-GB" dirty="0">
              <a:solidFill>
                <a:schemeClr val="bg1"/>
              </a:solidFill>
            </a:endParaRPr>
          </a:p>
        </p:txBody>
      </p:sp>
    </p:spTree>
    <p:extLst>
      <p:ext uri="{BB962C8B-B14F-4D97-AF65-F5344CB8AC3E}">
        <p14:creationId xmlns:p14="http://schemas.microsoft.com/office/powerpoint/2010/main" val="1813467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0EB7F616-A288-26B8-39F2-821F2BF241A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C69E703-BFED-8DD6-9E05-73CD7BC81400}"/>
              </a:ext>
            </a:extLst>
          </p:cNvPr>
          <p:cNvPicPr>
            <a:picLocks noChangeAspect="1"/>
          </p:cNvPicPr>
          <p:nvPr/>
        </p:nvPicPr>
        <p:blipFill>
          <a:blip r:embed="rId3"/>
          <a:stretch>
            <a:fillRect/>
          </a:stretch>
        </p:blipFill>
        <p:spPr>
          <a:xfrm>
            <a:off x="0" y="0"/>
            <a:ext cx="5638800" cy="6858000"/>
          </a:xfrm>
          <a:prstGeom prst="rect">
            <a:avLst/>
          </a:prstGeom>
        </p:spPr>
      </p:pic>
      <p:pic>
        <p:nvPicPr>
          <p:cNvPr id="4" name="Picture 3" descr="A qr code with a white background&#10;&#10;AI-generated content may be incorrect.">
            <a:extLst>
              <a:ext uri="{FF2B5EF4-FFF2-40B4-BE49-F238E27FC236}">
                <a16:creationId xmlns:a16="http://schemas.microsoft.com/office/drawing/2014/main" id="{CF3D9EF2-3450-456D-0448-2A257EEE8B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272" y="969092"/>
            <a:ext cx="4762500" cy="4762500"/>
          </a:xfrm>
          <a:prstGeom prst="rect">
            <a:avLst/>
          </a:prstGeom>
        </p:spPr>
      </p:pic>
    </p:spTree>
    <p:extLst>
      <p:ext uri="{BB962C8B-B14F-4D97-AF65-F5344CB8AC3E}">
        <p14:creationId xmlns:p14="http://schemas.microsoft.com/office/powerpoint/2010/main" val="233544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0342B35-5FA6-B6C4-6EC7-8AD28F5B6D17}"/>
              </a:ext>
            </a:extLst>
          </p:cNvPr>
          <p:cNvSpPr txBox="1">
            <a:spLocks/>
          </p:cNvSpPr>
          <p:nvPr/>
        </p:nvSpPr>
        <p:spPr bwMode="auto">
          <a:xfrm>
            <a:off x="5791200" y="1137919"/>
            <a:ext cx="6202076" cy="5579433"/>
          </a:xfrm>
          <a:prstGeom prst="rect">
            <a:avLst/>
          </a:prstGeom>
          <a:solidFill>
            <a:schemeClr val="tx1">
              <a:lumMod val="95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r>
              <a:rPr lang="en-GB" b="1" dirty="0">
                <a:solidFill>
                  <a:srgbClr val="465A78"/>
                </a:solidFill>
                <a:latin typeface="Calibri" panose="020F0502020204030204" pitchFamily="34" charset="0"/>
                <a:ea typeface="Calibri" panose="020F0502020204030204" pitchFamily="34" charset="0"/>
                <a:cs typeface="Calibri" panose="020F0502020204030204" pitchFamily="34" charset="0"/>
              </a:rPr>
              <a:t>Study population: </a:t>
            </a:r>
          </a:p>
          <a:p>
            <a:pPr>
              <a:spcAft>
                <a:spcPts val="800"/>
              </a:spcAft>
            </a:pPr>
            <a:r>
              <a:rPr lang="en-GB" sz="2000" dirty="0">
                <a:solidFill>
                  <a:srgbClr val="465A78"/>
                </a:solidFill>
                <a:latin typeface="Calibri" panose="020F0502020204030204" pitchFamily="34" charset="0"/>
                <a:ea typeface="Calibri" panose="020F0502020204030204" pitchFamily="34" charset="0"/>
                <a:cs typeface="Calibri" panose="020F0502020204030204" pitchFamily="34" charset="0"/>
              </a:rPr>
              <a:t>Adults over the age of 18 years who were admitted to a vascular hub as an emergency, between 1st January 2023 and 31st March 2023 for treatment of ALI.</a:t>
            </a:r>
            <a:endParaRPr lang="en-GB" sz="600" dirty="0">
              <a:solidFill>
                <a:srgbClr val="465A78"/>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b="1" dirty="0">
                <a:solidFill>
                  <a:srgbClr val="465A78"/>
                </a:solidFill>
                <a:latin typeface="Calibri" panose="020F0502020204030204" pitchFamily="34" charset="0"/>
                <a:ea typeface="Calibri" panose="020F0502020204030204" pitchFamily="34" charset="0"/>
                <a:cs typeface="Calibri" panose="020F0502020204030204" pitchFamily="34" charset="0"/>
              </a:rPr>
              <a:t>Data sources: </a:t>
            </a:r>
          </a:p>
          <a:p>
            <a:pPr>
              <a:lnSpc>
                <a:spcPct val="150000"/>
              </a:lnSpc>
            </a:pPr>
            <a:r>
              <a:rPr lang="en-GB" sz="2000" dirty="0">
                <a:solidFill>
                  <a:srgbClr val="465A78"/>
                </a:solidFill>
                <a:latin typeface="Calibri" panose="020F0502020204030204" pitchFamily="34" charset="0"/>
                <a:ea typeface="Calibri" panose="020F0502020204030204" pitchFamily="34" charset="0"/>
                <a:cs typeface="Calibri" panose="020F0502020204030204" pitchFamily="34" charset="0"/>
              </a:rPr>
              <a:t>293 clinician questionnaires</a:t>
            </a:r>
          </a:p>
          <a:p>
            <a:pPr>
              <a:lnSpc>
                <a:spcPct val="150000"/>
              </a:lnSpc>
            </a:pPr>
            <a:r>
              <a:rPr lang="en-GB" sz="2000" dirty="0">
                <a:solidFill>
                  <a:srgbClr val="465A78"/>
                </a:solidFill>
                <a:latin typeface="Calibri" panose="020F0502020204030204" pitchFamily="34" charset="0"/>
                <a:ea typeface="Calibri" panose="020F0502020204030204" pitchFamily="34" charset="0"/>
                <a:cs typeface="Calibri" panose="020F0502020204030204" pitchFamily="34" charset="0"/>
              </a:rPr>
              <a:t>111 primary care questionnaires</a:t>
            </a:r>
          </a:p>
          <a:p>
            <a:pPr>
              <a:lnSpc>
                <a:spcPct val="150000"/>
              </a:lnSpc>
            </a:pPr>
            <a:r>
              <a:rPr lang="en-GB" sz="2000" dirty="0">
                <a:solidFill>
                  <a:srgbClr val="465A78"/>
                </a:solidFill>
                <a:latin typeface="Calibri" panose="020F0502020204030204" pitchFamily="34" charset="0"/>
                <a:ea typeface="Calibri" panose="020F0502020204030204" pitchFamily="34" charset="0"/>
                <a:cs typeface="Calibri" panose="020F0502020204030204" pitchFamily="34" charset="0"/>
              </a:rPr>
              <a:t>156 organisational questionnaires</a:t>
            </a:r>
          </a:p>
          <a:p>
            <a:pPr>
              <a:lnSpc>
                <a:spcPct val="150000"/>
              </a:lnSpc>
              <a:buFontTx/>
              <a:buChar char="-"/>
            </a:pPr>
            <a:r>
              <a:rPr lang="en-GB" sz="2000" dirty="0">
                <a:solidFill>
                  <a:srgbClr val="465A78"/>
                </a:solidFill>
                <a:latin typeface="Calibri" panose="020F0502020204030204" pitchFamily="34" charset="0"/>
                <a:ea typeface="Calibri" panose="020F0502020204030204" pitchFamily="34" charset="0"/>
                <a:cs typeface="Calibri" panose="020F0502020204030204" pitchFamily="34" charset="0"/>
              </a:rPr>
              <a:t>51 vascular hub</a:t>
            </a:r>
          </a:p>
          <a:p>
            <a:pPr>
              <a:lnSpc>
                <a:spcPct val="150000"/>
              </a:lnSpc>
              <a:buFontTx/>
              <a:buChar char="-"/>
            </a:pPr>
            <a:r>
              <a:rPr lang="en-GB" sz="2000" dirty="0">
                <a:solidFill>
                  <a:srgbClr val="465A78"/>
                </a:solidFill>
                <a:latin typeface="Calibri" panose="020F0502020204030204" pitchFamily="34" charset="0"/>
                <a:ea typeface="Calibri" panose="020F0502020204030204" pitchFamily="34" charset="0"/>
                <a:cs typeface="Calibri" panose="020F0502020204030204" pitchFamily="34" charset="0"/>
              </a:rPr>
              <a:t>105 spoke hospital</a:t>
            </a:r>
          </a:p>
          <a:p>
            <a:pPr>
              <a:lnSpc>
                <a:spcPct val="150000"/>
              </a:lnSpc>
            </a:pPr>
            <a:r>
              <a:rPr lang="en-GB" sz="2000" dirty="0">
                <a:solidFill>
                  <a:srgbClr val="465A78"/>
                </a:solidFill>
                <a:latin typeface="Calibri" panose="020F0502020204030204" pitchFamily="34" charset="0"/>
                <a:ea typeface="Calibri" panose="020F0502020204030204" pitchFamily="34" charset="0"/>
                <a:cs typeface="Calibri" panose="020F0502020204030204" pitchFamily="34" charset="0"/>
              </a:rPr>
              <a:t>330 sets of case notes</a:t>
            </a:r>
          </a:p>
        </p:txBody>
      </p:sp>
      <p:sp>
        <p:nvSpPr>
          <p:cNvPr id="2" name="Content Placeholder 2">
            <a:extLst>
              <a:ext uri="{FF2B5EF4-FFF2-40B4-BE49-F238E27FC236}">
                <a16:creationId xmlns:a16="http://schemas.microsoft.com/office/drawing/2014/main" id="{F68DF1D6-9470-202B-E6FC-165843563832}"/>
              </a:ext>
            </a:extLst>
          </p:cNvPr>
          <p:cNvSpPr txBox="1">
            <a:spLocks/>
          </p:cNvSpPr>
          <p:nvPr/>
        </p:nvSpPr>
        <p:spPr bwMode="auto">
          <a:xfrm>
            <a:off x="5791200" y="140648"/>
            <a:ext cx="6202076" cy="831935"/>
          </a:xfrm>
          <a:prstGeom prst="rect">
            <a:avLst/>
          </a:prstGeom>
          <a:solidFill>
            <a:schemeClr val="tx1">
              <a:lumMod val="9500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buFontTx/>
              <a:buNone/>
            </a:pPr>
            <a:r>
              <a:rPr lang="en-US" sz="2800" b="1" kern="0" dirty="0">
                <a:solidFill>
                  <a:srgbClr val="465A78"/>
                </a:solidFill>
                <a:latin typeface="Calibri" panose="020F0502020204030204" pitchFamily="34" charset="0"/>
                <a:cs typeface="Calibri" panose="020F0502020204030204" pitchFamily="34" charset="0"/>
              </a:rPr>
              <a:t>The study</a:t>
            </a:r>
          </a:p>
        </p:txBody>
      </p:sp>
      <p:pic>
        <p:nvPicPr>
          <p:cNvPr id="4" name="Picture 3">
            <a:extLst>
              <a:ext uri="{FF2B5EF4-FFF2-40B4-BE49-F238E27FC236}">
                <a16:creationId xmlns:a16="http://schemas.microsoft.com/office/drawing/2014/main" id="{6ECDC227-BA49-FDDB-03E7-6D1B6A72872D}"/>
              </a:ext>
            </a:extLst>
          </p:cNvPr>
          <p:cNvPicPr>
            <a:picLocks noChangeAspect="1"/>
          </p:cNvPicPr>
          <p:nvPr/>
        </p:nvPicPr>
        <p:blipFill>
          <a:blip r:embed="rId3"/>
          <a:stretch>
            <a:fillRect/>
          </a:stretch>
        </p:blipFill>
        <p:spPr>
          <a:xfrm>
            <a:off x="0" y="0"/>
            <a:ext cx="5638800" cy="6858000"/>
          </a:xfrm>
          <a:prstGeom prst="rect">
            <a:avLst/>
          </a:prstGeom>
        </p:spPr>
      </p:pic>
    </p:spTree>
    <p:extLst>
      <p:ext uri="{BB962C8B-B14F-4D97-AF65-F5344CB8AC3E}">
        <p14:creationId xmlns:p14="http://schemas.microsoft.com/office/powerpoint/2010/main" val="364019292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47F51DE8-0404-2E6D-BD6A-6ADA10E6F038}"/>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97D77EE-3ACC-DB0E-AAD5-76CB61939B6E}"/>
              </a:ext>
            </a:extLst>
          </p:cNvPr>
          <p:cNvSpPr>
            <a:spLocks noGrp="1"/>
          </p:cNvSpPr>
          <p:nvPr>
            <p:ph idx="1"/>
          </p:nvPr>
        </p:nvSpPr>
        <p:spPr>
          <a:xfrm>
            <a:off x="5124451" y="126008"/>
            <a:ext cx="6936920" cy="831935"/>
          </a:xfrm>
          <a:solidFill>
            <a:srgbClr val="465A78"/>
          </a:solidFill>
          <a:ln w="38100">
            <a:solidFill>
              <a:schemeClr val="bg1"/>
            </a:solidFill>
          </a:ln>
          <a:scene3d>
            <a:camera prst="orthographicFront"/>
            <a:lightRig rig="threePt" dir="t"/>
          </a:scene3d>
          <a:sp3d>
            <a:bevelT/>
          </a:sp3d>
        </p:spPr>
        <p:txBody>
          <a:bodyPr anchor="ctr">
            <a:normAutofit/>
          </a:bodyPr>
          <a:lstStyle/>
          <a:p>
            <a:pPr marL="0" indent="0" algn="ctr">
              <a:buNone/>
            </a:pPr>
            <a:r>
              <a:rPr lang="en-US" b="1" dirty="0">
                <a:solidFill>
                  <a:schemeClr val="bg1"/>
                </a:solidFill>
                <a:latin typeface="Calibri" panose="020F0502020204030204" pitchFamily="34" charset="0"/>
                <a:cs typeface="Calibri" panose="020F0502020204030204" pitchFamily="34" charset="0"/>
              </a:rPr>
              <a:t>REPORT AND TOOLS</a:t>
            </a:r>
          </a:p>
        </p:txBody>
      </p:sp>
      <p:sp>
        <p:nvSpPr>
          <p:cNvPr id="7" name="Content Placeholder 2">
            <a:extLst>
              <a:ext uri="{FF2B5EF4-FFF2-40B4-BE49-F238E27FC236}">
                <a16:creationId xmlns:a16="http://schemas.microsoft.com/office/drawing/2014/main" id="{E70D9C38-E667-D159-C10F-8993FC71E40C}"/>
              </a:ext>
            </a:extLst>
          </p:cNvPr>
          <p:cNvSpPr txBox="1">
            <a:spLocks/>
          </p:cNvSpPr>
          <p:nvPr/>
        </p:nvSpPr>
        <p:spPr bwMode="auto">
          <a:xfrm>
            <a:off x="5753101" y="1103086"/>
            <a:ext cx="6308270" cy="5628906"/>
          </a:xfrm>
          <a:prstGeom prst="rect">
            <a:avLst/>
          </a:prstGeom>
          <a:solidFill>
            <a:schemeClr val="bg1"/>
          </a:solidFill>
          <a:ln w="38100">
            <a:solidFill>
              <a:schemeClr val="bg1"/>
            </a:solid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buNone/>
            </a:pPr>
            <a:r>
              <a:rPr lang="en-US" b="1" dirty="0">
                <a:solidFill>
                  <a:srgbClr val="465A78"/>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www.ncepod.org.uk</a:t>
            </a:r>
            <a:r>
              <a:rPr lang="en-US" b="1">
                <a:solidFill>
                  <a:srgbClr val="465A78"/>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/2025ali.</a:t>
            </a:r>
            <a:r>
              <a:rPr lang="en-US" b="1" dirty="0">
                <a:solidFill>
                  <a:srgbClr val="465A78"/>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html</a:t>
            </a:r>
            <a:endParaRPr lang="en-US" b="1" dirty="0">
              <a:solidFill>
                <a:srgbClr val="465A78"/>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en-US" sz="2000" dirty="0">
              <a:solidFill>
                <a:srgbClr val="465A78"/>
              </a:solidFill>
              <a:latin typeface="Calibri" panose="020F0502020204030204" pitchFamily="34" charset="0"/>
              <a:ea typeface="Calibri" panose="020F0502020204030204" pitchFamily="34" charset="0"/>
              <a:cs typeface="Calibri" panose="020F0502020204030204" pitchFamily="34" charset="0"/>
            </a:endParaRPr>
          </a:p>
          <a:p>
            <a:pPr>
              <a:spcBef>
                <a:spcPts val="600"/>
              </a:spcBef>
            </a:pPr>
            <a:r>
              <a:rPr lang="en-US" dirty="0">
                <a:solidFill>
                  <a:srgbClr val="465A78"/>
                </a:solidFill>
                <a:latin typeface="Calibri" panose="020F0502020204030204" pitchFamily="34" charset="0"/>
                <a:ea typeface="Calibri" panose="020F0502020204030204" pitchFamily="34" charset="0"/>
                <a:cs typeface="Calibri" panose="020F0502020204030204" pitchFamily="34" charset="0"/>
              </a:rPr>
              <a:t>Report</a:t>
            </a:r>
          </a:p>
          <a:p>
            <a:pPr>
              <a:spcBef>
                <a:spcPts val="600"/>
              </a:spcBef>
            </a:pPr>
            <a:r>
              <a:rPr lang="en-US" dirty="0">
                <a:solidFill>
                  <a:srgbClr val="465A78"/>
                </a:solidFill>
                <a:latin typeface="Calibri" panose="020F0502020204030204" pitchFamily="34" charset="0"/>
                <a:ea typeface="Calibri" panose="020F0502020204030204" pitchFamily="34" charset="0"/>
                <a:cs typeface="Calibri" panose="020F0502020204030204" pitchFamily="34" charset="0"/>
              </a:rPr>
              <a:t>Summary</a:t>
            </a:r>
          </a:p>
          <a:p>
            <a:pPr>
              <a:spcBef>
                <a:spcPts val="600"/>
              </a:spcBef>
            </a:pPr>
            <a:r>
              <a:rPr lang="en-US" dirty="0">
                <a:solidFill>
                  <a:srgbClr val="465A78"/>
                </a:solidFill>
                <a:latin typeface="Calibri" panose="020F0502020204030204" pitchFamily="34" charset="0"/>
                <a:ea typeface="Calibri" panose="020F0502020204030204" pitchFamily="34" charset="0"/>
                <a:cs typeface="Calibri" panose="020F0502020204030204" pitchFamily="34" charset="0"/>
              </a:rPr>
              <a:t>Infographic</a:t>
            </a:r>
          </a:p>
          <a:p>
            <a:endParaRPr lang="en-US" sz="2000" dirty="0">
              <a:solidFill>
                <a:srgbClr val="465A78"/>
              </a:solidFill>
              <a:latin typeface="Calibri" panose="020F0502020204030204" pitchFamily="34" charset="0"/>
              <a:ea typeface="Calibri" panose="020F0502020204030204" pitchFamily="34" charset="0"/>
              <a:cs typeface="Calibri" panose="020F0502020204030204" pitchFamily="34" charset="0"/>
            </a:endParaRPr>
          </a:p>
          <a:p>
            <a:pPr>
              <a:spcBef>
                <a:spcPts val="1200"/>
              </a:spcBef>
            </a:pPr>
            <a:r>
              <a:rPr lang="en-US" dirty="0">
                <a:solidFill>
                  <a:srgbClr val="465A78"/>
                </a:solidFill>
                <a:latin typeface="Calibri" panose="020F0502020204030204" pitchFamily="34" charset="0"/>
                <a:ea typeface="Calibri" panose="020F0502020204030204" pitchFamily="34" charset="0"/>
                <a:cs typeface="Calibri" panose="020F0502020204030204" pitchFamily="34" charset="0"/>
              </a:rPr>
              <a:t>Recommendation checklist</a:t>
            </a:r>
          </a:p>
          <a:p>
            <a:pPr>
              <a:spcBef>
                <a:spcPts val="1200"/>
              </a:spcBef>
            </a:pPr>
            <a:r>
              <a:rPr lang="en-US" dirty="0">
                <a:solidFill>
                  <a:srgbClr val="465A78"/>
                </a:solidFill>
                <a:latin typeface="Calibri" panose="020F0502020204030204" pitchFamily="34" charset="0"/>
                <a:ea typeface="Calibri" panose="020F0502020204030204" pitchFamily="34" charset="0"/>
                <a:cs typeface="Calibri" panose="020F0502020204030204" pitchFamily="34" charset="0"/>
              </a:rPr>
              <a:t>Audit tool</a:t>
            </a:r>
          </a:p>
          <a:p>
            <a:pPr>
              <a:spcBef>
                <a:spcPts val="1200"/>
              </a:spcBef>
            </a:pPr>
            <a:r>
              <a:rPr lang="en-US" dirty="0">
                <a:solidFill>
                  <a:srgbClr val="465A78"/>
                </a:solidFill>
                <a:latin typeface="Calibri" panose="020F0502020204030204" pitchFamily="34" charset="0"/>
                <a:ea typeface="Calibri" panose="020F0502020204030204" pitchFamily="34" charset="0"/>
                <a:cs typeface="Calibri" panose="020F0502020204030204" pitchFamily="34" charset="0"/>
              </a:rPr>
              <a:t>Driver diagram</a:t>
            </a:r>
          </a:p>
          <a:p>
            <a:pPr>
              <a:spcBef>
                <a:spcPts val="1200"/>
              </a:spcBef>
            </a:pPr>
            <a:r>
              <a:rPr lang="en-US" dirty="0">
                <a:solidFill>
                  <a:srgbClr val="465A78"/>
                </a:solidFill>
                <a:latin typeface="Calibri" panose="020F0502020204030204" pitchFamily="34" charset="0"/>
                <a:ea typeface="Calibri" panose="020F0502020204030204" pitchFamily="34" charset="0"/>
                <a:cs typeface="Calibri" panose="020F0502020204030204" pitchFamily="34" charset="0"/>
              </a:rPr>
              <a:t>Fishbone diagram</a:t>
            </a:r>
          </a:p>
          <a:p>
            <a:endParaRPr lang="en-US" sz="2000" dirty="0">
              <a:solidFill>
                <a:srgbClr val="465A78"/>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rgbClr val="465A78"/>
                </a:solidFill>
                <a:latin typeface="Calibri" panose="020F0502020204030204" pitchFamily="34" charset="0"/>
                <a:ea typeface="Calibri" panose="020F0502020204030204" pitchFamily="34" charset="0"/>
                <a:cs typeface="Calibri" panose="020F0502020204030204" pitchFamily="34" charset="0"/>
              </a:rPr>
              <a:t>Commissioners guide</a:t>
            </a:r>
            <a:endParaRPr lang="en-GB" sz="2800" dirty="0">
              <a:solidFill>
                <a:srgbClr val="465A78"/>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71ED890-4A5E-A655-D7A8-93A43469DDBE}"/>
              </a:ext>
            </a:extLst>
          </p:cNvPr>
          <p:cNvPicPr>
            <a:picLocks noChangeAspect="1"/>
          </p:cNvPicPr>
          <p:nvPr/>
        </p:nvPicPr>
        <p:blipFill>
          <a:blip r:embed="rId4"/>
          <a:stretch>
            <a:fillRect/>
          </a:stretch>
        </p:blipFill>
        <p:spPr>
          <a:xfrm>
            <a:off x="0" y="0"/>
            <a:ext cx="5638801" cy="6858000"/>
          </a:xfrm>
          <a:prstGeom prst="rect">
            <a:avLst/>
          </a:prstGeom>
        </p:spPr>
      </p:pic>
    </p:spTree>
    <p:extLst>
      <p:ext uri="{BB962C8B-B14F-4D97-AF65-F5344CB8AC3E}">
        <p14:creationId xmlns:p14="http://schemas.microsoft.com/office/powerpoint/2010/main" val="1421317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a:solidFill>
            <a:srgbClr val="465A78"/>
          </a:solidFill>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Data returns</a:t>
            </a:r>
          </a:p>
        </p:txBody>
      </p:sp>
      <p:pic>
        <p:nvPicPr>
          <p:cNvPr id="4" name="Picture 3">
            <a:extLst>
              <a:ext uri="{FF2B5EF4-FFF2-40B4-BE49-F238E27FC236}">
                <a16:creationId xmlns:a16="http://schemas.microsoft.com/office/drawing/2014/main" id="{61872F36-3CCB-9863-7739-7550412EB065}"/>
              </a:ext>
            </a:extLst>
          </p:cNvPr>
          <p:cNvPicPr>
            <a:picLocks noChangeAspect="1"/>
          </p:cNvPicPr>
          <p:nvPr/>
        </p:nvPicPr>
        <p:blipFill>
          <a:blip r:embed="rId2"/>
          <a:stretch>
            <a:fillRect/>
          </a:stretch>
        </p:blipFill>
        <p:spPr>
          <a:xfrm>
            <a:off x="1657350" y="1116013"/>
            <a:ext cx="8877300" cy="5741987"/>
          </a:xfrm>
          <a:prstGeom prst="rect">
            <a:avLst/>
          </a:prstGeom>
        </p:spPr>
      </p:pic>
    </p:spTree>
    <p:extLst>
      <p:ext uri="{BB962C8B-B14F-4D97-AF65-F5344CB8AC3E}">
        <p14:creationId xmlns:p14="http://schemas.microsoft.com/office/powerpoint/2010/main" val="109232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a:solidFill>
            <a:srgbClr val="465A78"/>
          </a:solidFill>
        </p:spPr>
        <p:txBody>
          <a:bodyPr/>
          <a:lstStyle/>
          <a:p>
            <a:r>
              <a:rPr lang="en-GB" dirty="0"/>
              <a:t>Age and sex of the study population</a:t>
            </a:r>
          </a:p>
        </p:txBody>
      </p:sp>
      <p:pic>
        <p:nvPicPr>
          <p:cNvPr id="10" name="Picture 9">
            <a:extLst>
              <a:ext uri="{FF2B5EF4-FFF2-40B4-BE49-F238E27FC236}">
                <a16:creationId xmlns:a16="http://schemas.microsoft.com/office/drawing/2014/main" id="{8DFE5E09-F39C-0FF3-F6F4-A98025D3A3A1}"/>
              </a:ext>
            </a:extLst>
          </p:cNvPr>
          <p:cNvPicPr>
            <a:picLocks noChangeAspect="1"/>
          </p:cNvPicPr>
          <p:nvPr/>
        </p:nvPicPr>
        <p:blipFill>
          <a:blip r:embed="rId3"/>
          <a:stretch>
            <a:fillRect/>
          </a:stretch>
        </p:blipFill>
        <p:spPr>
          <a:xfrm>
            <a:off x="214312" y="942977"/>
            <a:ext cx="11763375" cy="5743574"/>
          </a:xfrm>
          <a:prstGeom prst="rect">
            <a:avLst/>
          </a:prstGeom>
        </p:spPr>
      </p:pic>
    </p:spTree>
    <p:extLst>
      <p:ext uri="{BB962C8B-B14F-4D97-AF65-F5344CB8AC3E}">
        <p14:creationId xmlns:p14="http://schemas.microsoft.com/office/powerpoint/2010/main" val="104147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648944C5-EAA1-B758-B25A-39B9FDAE1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428BC-6C1D-A670-F6CB-E456EB843258}"/>
              </a:ext>
            </a:extLst>
          </p:cNvPr>
          <p:cNvSpPr>
            <a:spLocks noGrp="1"/>
          </p:cNvSpPr>
          <p:nvPr>
            <p:ph type="title"/>
          </p:nvPr>
        </p:nvSpPr>
        <p:spPr>
          <a:solidFill>
            <a:srgbClr val="465A78"/>
          </a:solidFill>
        </p:spPr>
        <p:txBody>
          <a:bodyPr/>
          <a:lstStyle/>
          <a:p>
            <a:r>
              <a:rPr lang="en-GB" dirty="0"/>
              <a:t>Pathway of care</a:t>
            </a:r>
          </a:p>
        </p:txBody>
      </p:sp>
      <p:pic>
        <p:nvPicPr>
          <p:cNvPr id="6" name="Picture 5">
            <a:extLst>
              <a:ext uri="{FF2B5EF4-FFF2-40B4-BE49-F238E27FC236}">
                <a16:creationId xmlns:a16="http://schemas.microsoft.com/office/drawing/2014/main" id="{7E534766-6724-343F-C62A-95436B170334}"/>
              </a:ext>
            </a:extLst>
          </p:cNvPr>
          <p:cNvPicPr>
            <a:picLocks noChangeAspect="1"/>
          </p:cNvPicPr>
          <p:nvPr/>
        </p:nvPicPr>
        <p:blipFill>
          <a:blip r:embed="rId3"/>
          <a:stretch>
            <a:fillRect/>
          </a:stretch>
        </p:blipFill>
        <p:spPr>
          <a:xfrm>
            <a:off x="214312" y="942976"/>
            <a:ext cx="11763375" cy="5743574"/>
          </a:xfrm>
          <a:prstGeom prst="rect">
            <a:avLst/>
          </a:prstGeom>
        </p:spPr>
      </p:pic>
    </p:spTree>
    <p:extLst>
      <p:ext uri="{BB962C8B-B14F-4D97-AF65-F5344CB8AC3E}">
        <p14:creationId xmlns:p14="http://schemas.microsoft.com/office/powerpoint/2010/main" val="256313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a:solidFill>
            <a:srgbClr val="465A78"/>
          </a:solidFill>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Overall quality of care</a:t>
            </a:r>
          </a:p>
        </p:txBody>
      </p:sp>
      <p:pic>
        <p:nvPicPr>
          <p:cNvPr id="10" name="Picture 9">
            <a:extLst>
              <a:ext uri="{FF2B5EF4-FFF2-40B4-BE49-F238E27FC236}">
                <a16:creationId xmlns:a16="http://schemas.microsoft.com/office/drawing/2014/main" id="{36782DE3-1B31-D91B-3A52-7F4130157A0D}"/>
              </a:ext>
            </a:extLst>
          </p:cNvPr>
          <p:cNvPicPr>
            <a:picLocks noChangeAspect="1"/>
          </p:cNvPicPr>
          <p:nvPr/>
        </p:nvPicPr>
        <p:blipFill>
          <a:blip r:embed="rId3"/>
          <a:stretch>
            <a:fillRect/>
          </a:stretch>
        </p:blipFill>
        <p:spPr>
          <a:xfrm>
            <a:off x="214312" y="942977"/>
            <a:ext cx="11763374" cy="5743574"/>
          </a:xfrm>
          <a:prstGeom prst="rect">
            <a:avLst/>
          </a:prstGeom>
        </p:spPr>
      </p:pic>
    </p:spTree>
    <p:extLst>
      <p:ext uri="{BB962C8B-B14F-4D97-AF65-F5344CB8AC3E}">
        <p14:creationId xmlns:p14="http://schemas.microsoft.com/office/powerpoint/2010/main" val="230734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0B9BFE8A-919F-963A-85DD-102BEAC58231}"/>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7BFDECE-F88E-54F5-A423-418B63AF68EC}"/>
              </a:ext>
            </a:extLst>
          </p:cNvPr>
          <p:cNvSpPr txBox="1">
            <a:spLocks/>
          </p:cNvSpPr>
          <p:nvPr/>
        </p:nvSpPr>
        <p:spPr bwMode="auto">
          <a:xfrm>
            <a:off x="6190869" y="2737706"/>
            <a:ext cx="5568205" cy="681134"/>
          </a:xfrm>
          <a:prstGeom prst="rect">
            <a:avLst/>
          </a:prstGeom>
          <a:solidFill>
            <a:srgbClr val="FFFFFF">
              <a:lumMod val="95000"/>
            </a:srgb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3600" b="1" i="0" u="none" strike="noStrike" kern="0" cap="none" spc="0" normalizeH="0" baseline="0" noProof="0" dirty="0">
                <a:ln>
                  <a:noFill/>
                </a:ln>
                <a:solidFill>
                  <a:srgbClr val="465A78"/>
                </a:solidFill>
                <a:effectLst/>
                <a:uLnTx/>
                <a:uFillTx/>
                <a:latin typeface="Calibri" panose="020F0502020204030204" pitchFamily="34" charset="0"/>
                <a:ea typeface="Calibri" panose="020F0502020204030204" pitchFamily="34" charset="0"/>
                <a:cs typeface="Calibri" panose="020F0502020204030204" pitchFamily="34" charset="0"/>
              </a:rPr>
              <a:t>KEY MESSAGES</a:t>
            </a:r>
            <a:endParaRPr kumimoji="0" lang="en-GB" sz="2400" b="1" i="0" u="none" strike="noStrike" kern="0" cap="none" spc="0" normalizeH="0" baseline="0" noProof="0" dirty="0">
              <a:ln>
                <a:noFill/>
              </a:ln>
              <a:solidFill>
                <a:srgbClr val="465A78"/>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9FAE16E-37BD-9824-5457-BC30DD16CBDD}"/>
              </a:ext>
            </a:extLst>
          </p:cNvPr>
          <p:cNvPicPr>
            <a:picLocks noChangeAspect="1"/>
          </p:cNvPicPr>
          <p:nvPr/>
        </p:nvPicPr>
        <p:blipFill>
          <a:blip r:embed="rId3"/>
          <a:stretch>
            <a:fillRect/>
          </a:stretch>
        </p:blipFill>
        <p:spPr>
          <a:xfrm>
            <a:off x="0" y="0"/>
            <a:ext cx="5638800" cy="6858000"/>
          </a:xfrm>
          <a:prstGeom prst="rect">
            <a:avLst/>
          </a:prstGeom>
        </p:spPr>
      </p:pic>
    </p:spTree>
    <p:extLst>
      <p:ext uri="{BB962C8B-B14F-4D97-AF65-F5344CB8AC3E}">
        <p14:creationId xmlns:p14="http://schemas.microsoft.com/office/powerpoint/2010/main" val="170279436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3CEEA210-5D03-8490-1241-2C0B48E51A9A}"/>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9B90BFE-A1AB-E1C2-8A14-B8C411887E3C}"/>
              </a:ext>
            </a:extLst>
          </p:cNvPr>
          <p:cNvSpPr txBox="1">
            <a:spLocks/>
          </p:cNvSpPr>
          <p:nvPr/>
        </p:nvSpPr>
        <p:spPr bwMode="auto">
          <a:xfrm>
            <a:off x="4355690" y="1433447"/>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endParaRPr lang="en-GB" sz="700" b="1" dirty="0">
              <a:solidFill>
                <a:srgbClr val="00236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i="1" dirty="0">
                <a:solidFill>
                  <a:srgbClr val="465A78"/>
                </a:solidFill>
                <a:latin typeface="Calibri" panose="020F0502020204030204" pitchFamily="34" charset="0"/>
                <a:ea typeface="Calibri" panose="020F0502020204030204" pitchFamily="34" charset="0"/>
                <a:cs typeface="Times New Roman" panose="02020603050405020304" pitchFamily="18" charset="0"/>
              </a:rPr>
              <a:t>Delays occurred throughout the patient pathway due to a lack of recognition of the symptoms of acute limb ischaemia by both healthcare professionals and patients with the condition. </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Delays to presentation were common with 144/283 (50.9%) patients presenting more than 24 hours after the onset of their symptoms.</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There were missed opportunities to recognise ALI prior to admission, most commonly due to a lack of patient awareness (82/115; 71.3%) and/or recognition in primary care (24/115; 20.8%). </a:t>
            </a:r>
          </a:p>
        </p:txBody>
      </p:sp>
      <p:sp>
        <p:nvSpPr>
          <p:cNvPr id="5" name="Content Placeholder 2">
            <a:extLst>
              <a:ext uri="{FF2B5EF4-FFF2-40B4-BE49-F238E27FC236}">
                <a16:creationId xmlns:a16="http://schemas.microsoft.com/office/drawing/2014/main" id="{736CBF9C-A455-03BD-52C7-4FF72C61D802}"/>
              </a:ext>
            </a:extLst>
          </p:cNvPr>
          <p:cNvSpPr>
            <a:spLocks noGrp="1"/>
          </p:cNvSpPr>
          <p:nvPr>
            <p:ph idx="1"/>
          </p:nvPr>
        </p:nvSpPr>
        <p:spPr>
          <a:xfrm>
            <a:off x="1209368" y="126008"/>
            <a:ext cx="10852003" cy="1202048"/>
          </a:xfrm>
          <a:solidFill>
            <a:srgbClr val="465A78"/>
          </a:solidFill>
          <a:ln w="38100">
            <a:noFill/>
          </a:ln>
          <a:scene3d>
            <a:camera prst="orthographicFront"/>
            <a:lightRig rig="threePt" dir="t"/>
          </a:scene3d>
          <a:sp3d>
            <a:bevelT/>
          </a:sp3d>
        </p:spPr>
        <p:txBody>
          <a:bodyPr anchor="ctr">
            <a:noAutofit/>
          </a:bodyPr>
          <a:lstStyle/>
          <a:p>
            <a:pPr marL="0" indent="0">
              <a:buNone/>
            </a:pPr>
            <a:r>
              <a:rPr lang="en-GB" sz="2200" b="1" cap="all" dirty="0">
                <a:solidFill>
                  <a:schemeClr val="bg1"/>
                </a:solidFill>
                <a:latin typeface="Calibri" panose="020F0502020204030204" pitchFamily="34" charset="0"/>
                <a:cs typeface="Times New Roman" panose="02020603050405020304" pitchFamily="18" charset="0"/>
              </a:rPr>
              <a:t>Recognise acute limb ischaemia and what prompt actions to take to reduce any delay in treatment and potentially save the limb.</a:t>
            </a:r>
          </a:p>
        </p:txBody>
      </p:sp>
      <p:sp>
        <p:nvSpPr>
          <p:cNvPr id="8" name="Content Placeholder 2">
            <a:extLst>
              <a:ext uri="{FF2B5EF4-FFF2-40B4-BE49-F238E27FC236}">
                <a16:creationId xmlns:a16="http://schemas.microsoft.com/office/drawing/2014/main" id="{65049848-F5BC-5353-D724-70D4674E50EA}"/>
              </a:ext>
            </a:extLst>
          </p:cNvPr>
          <p:cNvSpPr txBox="1">
            <a:spLocks/>
          </p:cNvSpPr>
          <p:nvPr/>
        </p:nvSpPr>
        <p:spPr bwMode="auto">
          <a:xfrm>
            <a:off x="122536" y="126007"/>
            <a:ext cx="1008174" cy="1202049"/>
          </a:xfrm>
          <a:prstGeom prst="rect">
            <a:avLst/>
          </a:prstGeom>
          <a:solidFill>
            <a:srgbClr val="465A78"/>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1</a:t>
            </a:r>
          </a:p>
        </p:txBody>
      </p:sp>
      <p:pic>
        <p:nvPicPr>
          <p:cNvPr id="6" name="Picture 5">
            <a:extLst>
              <a:ext uri="{FF2B5EF4-FFF2-40B4-BE49-F238E27FC236}">
                <a16:creationId xmlns:a16="http://schemas.microsoft.com/office/drawing/2014/main" id="{9391F389-7FB1-32C4-A836-1AA623BCAFE3}"/>
              </a:ext>
            </a:extLst>
          </p:cNvPr>
          <p:cNvPicPr>
            <a:picLocks noChangeAspect="1"/>
          </p:cNvPicPr>
          <p:nvPr/>
        </p:nvPicPr>
        <p:blipFill>
          <a:blip r:embed="rId3"/>
          <a:stretch>
            <a:fillRect/>
          </a:stretch>
        </p:blipFill>
        <p:spPr>
          <a:xfrm>
            <a:off x="98323" y="1437184"/>
            <a:ext cx="4168663" cy="3537938"/>
          </a:xfrm>
          <a:prstGeom prst="rect">
            <a:avLst/>
          </a:prstGeom>
          <a:scene3d>
            <a:camera prst="orthographicFront"/>
            <a:lightRig rig="threePt" dir="t"/>
          </a:scene3d>
          <a:sp3d>
            <a:bevelT/>
          </a:sp3d>
        </p:spPr>
      </p:pic>
    </p:spTree>
    <p:extLst>
      <p:ext uri="{BB962C8B-B14F-4D97-AF65-F5344CB8AC3E}">
        <p14:creationId xmlns:p14="http://schemas.microsoft.com/office/powerpoint/2010/main" val="374365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65A78"/>
        </a:solidFill>
        <a:effectLst/>
      </p:bgPr>
    </p:bg>
    <p:spTree>
      <p:nvGrpSpPr>
        <p:cNvPr id="1" name="">
          <a:extLst>
            <a:ext uri="{FF2B5EF4-FFF2-40B4-BE49-F238E27FC236}">
              <a16:creationId xmlns:a16="http://schemas.microsoft.com/office/drawing/2014/main" id="{4CF86722-2B1B-14DE-24AC-4B202E120287}"/>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8CB8989-376C-6D5C-946D-09EDE1C49F77}"/>
              </a:ext>
            </a:extLst>
          </p:cNvPr>
          <p:cNvSpPr txBox="1">
            <a:spLocks/>
          </p:cNvSpPr>
          <p:nvPr/>
        </p:nvSpPr>
        <p:spPr bwMode="auto">
          <a:xfrm>
            <a:off x="4354515" y="1437184"/>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endParaRPr lang="en-GB" sz="700" b="1" dirty="0">
              <a:solidFill>
                <a:srgbClr val="00236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i="1" dirty="0">
                <a:solidFill>
                  <a:srgbClr val="465A78"/>
                </a:solidFill>
                <a:latin typeface="Calibri" panose="020F0502020204030204" pitchFamily="34" charset="0"/>
                <a:ea typeface="Calibri" panose="020F0502020204030204" pitchFamily="34" charset="0"/>
                <a:cs typeface="Times New Roman" panose="02020603050405020304" pitchFamily="18" charset="0"/>
              </a:rPr>
              <a:t>Patients most likely to benefit from an intervention (Rutherford category IIb) were not always directed to a vascular hub, delaying their treatment beyond the accepted target of six hours. </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The median time from arrival at the spoke hospital to arrival at the vascular hub was 8.16 hours, exceeding the time from development of symptoms to treatment target for immediately threatened limbs.</a:t>
            </a:r>
          </a:p>
          <a:p>
            <a:pPr>
              <a:lnSpc>
                <a:spcPct val="107000"/>
              </a:lnSpc>
              <a:spcAft>
                <a:spcPts val="800"/>
              </a:spcAft>
            </a:pPr>
            <a:r>
              <a:rPr lang="en-GB" dirty="0">
                <a:solidFill>
                  <a:srgbClr val="465A78"/>
                </a:solidFill>
                <a:latin typeface="Calibri" panose="020F0502020204030204" pitchFamily="34" charset="0"/>
                <a:ea typeface="Calibri" panose="020F0502020204030204" pitchFamily="34" charset="0"/>
                <a:cs typeface="Times New Roman" panose="02020603050405020304" pitchFamily="18" charset="0"/>
              </a:rPr>
              <a:t>Using an ALI pathway in the vascular hub appeared to have a positive impact on care by reducing review delays.</a:t>
            </a:r>
            <a:endParaRPr lang="en-GB" dirty="0">
              <a:solidFill>
                <a:srgbClr val="465A78"/>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00E47E4-0071-AD3F-E23C-6BC1B9864DDA}"/>
              </a:ext>
            </a:extLst>
          </p:cNvPr>
          <p:cNvPicPr>
            <a:picLocks noChangeAspect="1"/>
          </p:cNvPicPr>
          <p:nvPr/>
        </p:nvPicPr>
        <p:blipFill>
          <a:blip r:embed="rId3"/>
          <a:srcRect l="6194" r="7967"/>
          <a:stretch>
            <a:fillRect/>
          </a:stretch>
        </p:blipFill>
        <p:spPr>
          <a:xfrm>
            <a:off x="99498" y="1445341"/>
            <a:ext cx="4167488" cy="3529781"/>
          </a:xfrm>
          <a:prstGeom prst="rect">
            <a:avLst/>
          </a:prstGeom>
          <a:effectLst>
            <a:softEdge rad="635000"/>
          </a:effectLst>
          <a:scene3d>
            <a:camera prst="orthographicFront"/>
            <a:lightRig rig="threePt" dir="t"/>
          </a:scene3d>
          <a:sp3d>
            <a:bevelT/>
          </a:sp3d>
        </p:spPr>
      </p:pic>
      <p:sp>
        <p:nvSpPr>
          <p:cNvPr id="5" name="Content Placeholder 2">
            <a:extLst>
              <a:ext uri="{FF2B5EF4-FFF2-40B4-BE49-F238E27FC236}">
                <a16:creationId xmlns:a16="http://schemas.microsoft.com/office/drawing/2014/main" id="{EBE77802-FF63-B43D-D753-8C8607B50351}"/>
              </a:ext>
            </a:extLst>
          </p:cNvPr>
          <p:cNvSpPr>
            <a:spLocks noGrp="1"/>
          </p:cNvSpPr>
          <p:nvPr>
            <p:ph idx="1"/>
          </p:nvPr>
        </p:nvSpPr>
        <p:spPr>
          <a:xfrm>
            <a:off x="1209368" y="126008"/>
            <a:ext cx="10852003" cy="1202048"/>
          </a:xfrm>
          <a:solidFill>
            <a:srgbClr val="465A78"/>
          </a:solidFill>
          <a:ln w="38100">
            <a:noFill/>
          </a:ln>
          <a:scene3d>
            <a:camera prst="orthographicFront"/>
            <a:lightRig rig="threePt" dir="t"/>
          </a:scene3d>
          <a:sp3d>
            <a:bevelT/>
          </a:sp3d>
        </p:spPr>
        <p:txBody>
          <a:bodyPr anchor="ctr">
            <a:normAutofit/>
          </a:bodyPr>
          <a:lstStyle/>
          <a:p>
            <a:pPr marL="0" indent="0">
              <a:buNone/>
            </a:pPr>
            <a:r>
              <a:rPr lang="en-GB" sz="2200" b="1" cap="all" dirty="0">
                <a:solidFill>
                  <a:schemeClr val="bg1"/>
                </a:solidFill>
                <a:latin typeface="Calibri" panose="020F0502020204030204" pitchFamily="34" charset="0"/>
                <a:cs typeface="Times New Roman" panose="02020603050405020304" pitchFamily="18" charset="0"/>
              </a:rPr>
              <a:t>Refer or transfer patients with new or worsening symptoms of acute limb ischaemia who are at high risk of losing their limb directly to a vascular hub.</a:t>
            </a:r>
          </a:p>
        </p:txBody>
      </p:sp>
      <p:sp>
        <p:nvSpPr>
          <p:cNvPr id="8" name="Content Placeholder 2">
            <a:extLst>
              <a:ext uri="{FF2B5EF4-FFF2-40B4-BE49-F238E27FC236}">
                <a16:creationId xmlns:a16="http://schemas.microsoft.com/office/drawing/2014/main" id="{880F3060-654A-4206-7F30-2F5E3C675FBC}"/>
              </a:ext>
            </a:extLst>
          </p:cNvPr>
          <p:cNvSpPr txBox="1">
            <a:spLocks/>
          </p:cNvSpPr>
          <p:nvPr/>
        </p:nvSpPr>
        <p:spPr bwMode="auto">
          <a:xfrm>
            <a:off x="122536" y="126007"/>
            <a:ext cx="1008174" cy="1202049"/>
          </a:xfrm>
          <a:prstGeom prst="rect">
            <a:avLst/>
          </a:prstGeom>
          <a:solidFill>
            <a:srgbClr val="465A78"/>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2</a:t>
            </a:r>
          </a:p>
        </p:txBody>
      </p:sp>
      <p:pic>
        <p:nvPicPr>
          <p:cNvPr id="6" name="Picture 5">
            <a:extLst>
              <a:ext uri="{FF2B5EF4-FFF2-40B4-BE49-F238E27FC236}">
                <a16:creationId xmlns:a16="http://schemas.microsoft.com/office/drawing/2014/main" id="{51FACD03-0A5B-F5F5-0519-02B5B51AB22F}"/>
              </a:ext>
            </a:extLst>
          </p:cNvPr>
          <p:cNvPicPr>
            <a:picLocks noChangeAspect="1"/>
          </p:cNvPicPr>
          <p:nvPr/>
        </p:nvPicPr>
        <p:blipFill>
          <a:blip r:embed="rId4"/>
          <a:stretch>
            <a:fillRect/>
          </a:stretch>
        </p:blipFill>
        <p:spPr>
          <a:xfrm>
            <a:off x="98323" y="1437184"/>
            <a:ext cx="4168663" cy="3537938"/>
          </a:xfrm>
          <a:prstGeom prst="rect">
            <a:avLst/>
          </a:prstGeom>
          <a:scene3d>
            <a:camera prst="orthographicFront"/>
            <a:lightRig rig="threePt" dir="t"/>
          </a:scene3d>
          <a:sp3d>
            <a:bevelT/>
          </a:sp3d>
        </p:spPr>
      </p:pic>
    </p:spTree>
    <p:extLst>
      <p:ext uri="{BB962C8B-B14F-4D97-AF65-F5344CB8AC3E}">
        <p14:creationId xmlns:p14="http://schemas.microsoft.com/office/powerpoint/2010/main" val="998627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PRESENTATION_ID" val="f7069973-aa87-4c00-a839-49fc856dbf25"/>
  <p:tag name="SLIDO_APP_VERSION" val="0.16.0.112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24514</TotalTime>
  <Words>1625</Words>
  <Application>Microsoft Office PowerPoint</Application>
  <PresentationFormat>Widescreen</PresentationFormat>
  <Paragraphs>115</Paragraphs>
  <Slides>20</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Default Design</vt:lpstr>
      <vt:lpstr>PowerPoint Presentation</vt:lpstr>
      <vt:lpstr>PowerPoint Presentation</vt:lpstr>
      <vt:lpstr>Data returns</vt:lpstr>
      <vt:lpstr>Age and sex of the study population</vt:lpstr>
      <vt:lpstr>Pathway of care</vt:lpstr>
      <vt:lpstr>Overall quality of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Raise awareness of acute limb ischaemia, how to recognise it and what actions to take to reduce delays in the treatment pathway. </vt:lpstr>
      <vt:lpstr>Risk stratify and refer/transfer patients with symptoms of acute limb ischaemia and new sensory or motor impairment* directly to a vascular hub.</vt:lpstr>
      <vt:lpstr>Organise vascular networks to provide timely access to vascular specialists skilled in treating people with acute limb ischaemia.</vt:lpstr>
      <vt:lpstr>Develop a national guideline for the management of acute limb ischaemia.</vt:lpstr>
      <vt:lpstr>Support the national vascular registry to capture focused data on acute limb ischaemia, and to report on procedures and outcomes for patients with ALI*  </vt:lpstr>
      <vt:lpstr>PowerPoint Presentation</vt:lpstr>
      <vt:lpstr>PowerPoint Presentation</vt:lpstr>
    </vt:vector>
  </TitlesOfParts>
  <Company>NCEPOD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Kidney Injury</dc:title>
  <dc:creator>Marisa Mason</dc:creator>
  <cp:lastModifiedBy>Hannah Shotton</cp:lastModifiedBy>
  <cp:revision>492</cp:revision>
  <cp:lastPrinted>2022-09-07T09:54:58Z</cp:lastPrinted>
  <dcterms:created xsi:type="dcterms:W3CDTF">2008-11-02T22:09:09Z</dcterms:created>
  <dcterms:modified xsi:type="dcterms:W3CDTF">2025-12-08T15:01:30Z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PresentationID">
    <vt:lpwstr>f7069973-aa87-4c00-a839-49fc856dbf25</vt:lpwstr>
  </property>
  <property fmtid="{D5CDD505-2E9C-101B-9397-08002B2CF9AE}" pid="3" name="SlidoAppVersion">
    <vt:lpwstr>0.16.0.1124</vt:lpwstr>
  </property>
</Properties>
</file>